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5"/>
  </p:notes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Arial" charset="1" panose="020B0502020202020204"/>
      <p:regular r:id="rId18"/>
    </p:embeddedFont>
    <p:embeddedFont>
      <p:font typeface="Arial Bold" charset="1" panose="020B0802020202020204"/>
      <p:regular r:id="rId19"/>
    </p:embeddedFont>
    <p:embeddedFont>
      <p:font typeface="Canva Sans Bold" charset="1" panose="020B0803030501040103"/>
      <p:regular r:id="rId25"/>
    </p:embeddedFont>
    <p:embeddedFont>
      <p:font typeface="Graduate" charset="1" panose="02000503000000020004"/>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notesMasters/notesMaster1.xml" Type="http://schemas.openxmlformats.org/officeDocument/2006/relationships/notesMaster"/><Relationship Id="rId16" Target="theme/theme2.xml" Type="http://schemas.openxmlformats.org/officeDocument/2006/relationships/theme"/><Relationship Id="rId17" Target="notesSlides/notesSlide1.xml" Type="http://schemas.openxmlformats.org/officeDocument/2006/relationships/note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notesSlides/notesSlide2.xml" Type="http://schemas.openxmlformats.org/officeDocument/2006/relationships/notesSlide"/><Relationship Id="rId21" Target="notesSlides/notesSlide3.xml" Type="http://schemas.openxmlformats.org/officeDocument/2006/relationships/notesSlide"/><Relationship Id="rId22" Target="notesSlides/notesSlide4.xml" Type="http://schemas.openxmlformats.org/officeDocument/2006/relationships/notesSlide"/><Relationship Id="rId23" Target="notesSlides/notesSlide5.xml" Type="http://schemas.openxmlformats.org/officeDocument/2006/relationships/notesSlide"/><Relationship Id="rId24" Target="notesSlides/notesSlide6.xml" Type="http://schemas.openxmlformats.org/officeDocument/2006/relationships/notesSlide"/><Relationship Id="rId25" Target="fonts/font25.fntdata" Type="http://schemas.openxmlformats.org/officeDocument/2006/relationships/font"/><Relationship Id="rId26" Target="notesSlides/notesSlide7.xml" Type="http://schemas.openxmlformats.org/officeDocument/2006/relationships/notesSlide"/><Relationship Id="rId27" Target="notesSlides/notesSlide8.xml" Type="http://schemas.openxmlformats.org/officeDocument/2006/relationships/notesSlide"/><Relationship Id="rId28" Target="notesSlides/notesSlide9.xml" Type="http://schemas.openxmlformats.org/officeDocument/2006/relationships/notesSlide"/><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gif>
</file>

<file path=ppt/media/image5.png>
</file>

<file path=ppt/media/image6.png>
</file>

<file path=ppt/media/image7.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gif" Type="http://schemas.openxmlformats.org/officeDocument/2006/relationships/image"/><Relationship Id="rId7"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6.png" Type="http://schemas.openxmlformats.org/officeDocument/2006/relationships/image"/><Relationship Id="rId4" Target="../media/image1.png" Type="http://schemas.openxmlformats.org/officeDocument/2006/relationships/image"/><Relationship Id="rId5" Target="../media/image4.gif"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6.png" Type="http://schemas.openxmlformats.org/officeDocument/2006/relationships/image"/><Relationship Id="rId4" Target="../media/image1.png" Type="http://schemas.openxmlformats.org/officeDocument/2006/relationships/image"/><Relationship Id="rId5" Target="../media/image4.gif"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6.png" Type="http://schemas.openxmlformats.org/officeDocument/2006/relationships/image"/><Relationship Id="rId4" Target="../media/image1.png" Type="http://schemas.openxmlformats.org/officeDocument/2006/relationships/image"/><Relationship Id="rId5"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6.png" Type="http://schemas.openxmlformats.org/officeDocument/2006/relationships/image"/><Relationship Id="rId4" Target="../media/image1.png" Type="http://schemas.openxmlformats.org/officeDocument/2006/relationships/image"/><Relationship Id="rId5" Target="../media/image4.gif"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6.png" Type="http://schemas.openxmlformats.org/officeDocument/2006/relationships/image"/><Relationship Id="rId4" Target="../media/image1.png" Type="http://schemas.openxmlformats.org/officeDocument/2006/relationships/image"/><Relationship Id="rId5" Target="../media/image4.gif"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6.png" Type="http://schemas.openxmlformats.org/officeDocument/2006/relationships/image"/><Relationship Id="rId4" Target="../media/image4.gif"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6.png" Type="http://schemas.openxmlformats.org/officeDocument/2006/relationships/image"/><Relationship Id="rId4" Target="../media/image1.png" Type="http://schemas.openxmlformats.org/officeDocument/2006/relationships/image"/><Relationship Id="rId5" Target="../media/image4.gif"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6.png" Type="http://schemas.openxmlformats.org/officeDocument/2006/relationships/image"/><Relationship Id="rId4" Target="../media/image1.png" Type="http://schemas.openxmlformats.org/officeDocument/2006/relationships/image"/><Relationship Id="rId5" Target="../media/image4.gif"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F8AD8"/>
        </a:solidFill>
      </p:bgPr>
    </p:bg>
    <p:spTree>
      <p:nvGrpSpPr>
        <p:cNvPr id="1" name=""/>
        <p:cNvGrpSpPr/>
        <p:nvPr/>
      </p:nvGrpSpPr>
      <p:grpSpPr>
        <a:xfrm>
          <a:off x="0" y="0"/>
          <a:ext cx="0" cy="0"/>
          <a:chOff x="0" y="0"/>
          <a:chExt cx="0" cy="0"/>
        </a:xfrm>
      </p:grpSpPr>
      <p:grpSp>
        <p:nvGrpSpPr>
          <p:cNvPr name="Group 2" id="2"/>
          <p:cNvGrpSpPr/>
          <p:nvPr/>
        </p:nvGrpSpPr>
        <p:grpSpPr>
          <a:xfrm rot="-5400000">
            <a:off x="1316575" y="-2414045"/>
            <a:ext cx="15357113" cy="19657105"/>
            <a:chOff x="0" y="0"/>
            <a:chExt cx="20476151" cy="26209473"/>
          </a:xfrm>
        </p:grpSpPr>
        <p:sp>
          <p:nvSpPr>
            <p:cNvPr name="Freeform 3" id="3"/>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3"/>
              <a:stretch>
                <a:fillRect l="-22" t="0" r="-22" b="0"/>
              </a:stretch>
            </a:blipFill>
          </p:spPr>
        </p:sp>
      </p:grpSp>
      <p:grpSp>
        <p:nvGrpSpPr>
          <p:cNvPr name="Group 4" id="4"/>
          <p:cNvGrpSpPr/>
          <p:nvPr/>
        </p:nvGrpSpPr>
        <p:grpSpPr>
          <a:xfrm rot="0">
            <a:off x="4177436" y="202404"/>
            <a:ext cx="1870386" cy="1636090"/>
            <a:chOff x="0" y="0"/>
            <a:chExt cx="2493848" cy="2181453"/>
          </a:xfrm>
        </p:grpSpPr>
        <p:sp>
          <p:nvSpPr>
            <p:cNvPr name="Freeform 5" id="5"/>
            <p:cNvSpPr/>
            <p:nvPr/>
          </p:nvSpPr>
          <p:spPr>
            <a:xfrm flipH="false" flipV="false" rot="0">
              <a:off x="0" y="0"/>
              <a:ext cx="2493899" cy="2181479"/>
            </a:xfrm>
            <a:custGeom>
              <a:avLst/>
              <a:gdLst/>
              <a:ahLst/>
              <a:cxnLst/>
              <a:rect r="r" b="b" t="t" l="l"/>
              <a:pathLst>
                <a:path h="2181479" w="2493899">
                  <a:moveTo>
                    <a:pt x="0" y="0"/>
                  </a:moveTo>
                  <a:lnTo>
                    <a:pt x="2493899" y="0"/>
                  </a:lnTo>
                  <a:lnTo>
                    <a:pt x="2493899" y="2181479"/>
                  </a:lnTo>
                  <a:lnTo>
                    <a:pt x="0" y="2181479"/>
                  </a:lnTo>
                  <a:lnTo>
                    <a:pt x="0" y="0"/>
                  </a:lnTo>
                  <a:close/>
                </a:path>
              </a:pathLst>
            </a:custGeom>
            <a:blipFill>
              <a:blip r:embed="rId4">
                <a:alphaModFix amt="80000"/>
              </a:blip>
              <a:stretch>
                <a:fillRect l="-2270" t="0" r="-2268" b="1"/>
              </a:stretch>
            </a:blipFill>
          </p:spPr>
        </p:sp>
      </p:grpSp>
      <p:grpSp>
        <p:nvGrpSpPr>
          <p:cNvPr name="Group 6" id="6"/>
          <p:cNvGrpSpPr/>
          <p:nvPr/>
        </p:nvGrpSpPr>
        <p:grpSpPr>
          <a:xfrm rot="0">
            <a:off x="10268945" y="202404"/>
            <a:ext cx="4256942" cy="1720114"/>
            <a:chOff x="0" y="0"/>
            <a:chExt cx="5675923" cy="2293485"/>
          </a:xfrm>
        </p:grpSpPr>
        <p:sp>
          <p:nvSpPr>
            <p:cNvPr name="Freeform 7" id="7"/>
            <p:cNvSpPr/>
            <p:nvPr/>
          </p:nvSpPr>
          <p:spPr>
            <a:xfrm flipH="false" flipV="false" rot="0">
              <a:off x="0" y="0"/>
              <a:ext cx="5675884" cy="2293493"/>
            </a:xfrm>
            <a:custGeom>
              <a:avLst/>
              <a:gdLst/>
              <a:ahLst/>
              <a:cxnLst/>
              <a:rect r="r" b="b" t="t" l="l"/>
              <a:pathLst>
                <a:path h="2293493" w="5675884">
                  <a:moveTo>
                    <a:pt x="0" y="0"/>
                  </a:moveTo>
                  <a:lnTo>
                    <a:pt x="5675884" y="0"/>
                  </a:lnTo>
                  <a:lnTo>
                    <a:pt x="5675884" y="2293493"/>
                  </a:lnTo>
                  <a:lnTo>
                    <a:pt x="0" y="2293493"/>
                  </a:lnTo>
                  <a:lnTo>
                    <a:pt x="0" y="0"/>
                  </a:lnTo>
                  <a:close/>
                </a:path>
              </a:pathLst>
            </a:custGeom>
            <a:blipFill>
              <a:blip r:embed="rId5"/>
              <a:stretch>
                <a:fillRect l="0" t="-124897" r="0" b="-124897"/>
              </a:stretch>
            </a:blipFill>
          </p:spPr>
        </p:sp>
      </p:grpSp>
      <p:grpSp>
        <p:nvGrpSpPr>
          <p:cNvPr name="Group 8" id="8"/>
          <p:cNvGrpSpPr>
            <a:grpSpLocks noChangeAspect="true"/>
          </p:cNvGrpSpPr>
          <p:nvPr/>
        </p:nvGrpSpPr>
        <p:grpSpPr>
          <a:xfrm rot="-10798857">
            <a:off x="2913592" y="2777294"/>
            <a:ext cx="11569793" cy="6479084"/>
            <a:chOff x="0" y="0"/>
            <a:chExt cx="15426391" cy="8638779"/>
          </a:xfrm>
        </p:grpSpPr>
        <p:sp>
          <p:nvSpPr>
            <p:cNvPr name="Freeform 9" id="9"/>
            <p:cNvSpPr/>
            <p:nvPr/>
          </p:nvSpPr>
          <p:spPr>
            <a:xfrm flipH="false" flipV="false" rot="0">
              <a:off x="0" y="0"/>
              <a:ext cx="15426437" cy="8638794"/>
            </a:xfrm>
            <a:custGeom>
              <a:avLst/>
              <a:gdLst/>
              <a:ahLst/>
              <a:cxnLst/>
              <a:rect r="r" b="b" t="t" l="l"/>
              <a:pathLst>
                <a:path h="8638794" w="15426437">
                  <a:moveTo>
                    <a:pt x="0" y="0"/>
                  </a:moveTo>
                  <a:lnTo>
                    <a:pt x="15426437" y="0"/>
                  </a:lnTo>
                  <a:lnTo>
                    <a:pt x="15426437" y="8638794"/>
                  </a:lnTo>
                  <a:lnTo>
                    <a:pt x="0" y="8638794"/>
                  </a:lnTo>
                  <a:lnTo>
                    <a:pt x="0" y="0"/>
                  </a:lnTo>
                  <a:close/>
                </a:path>
              </a:pathLst>
            </a:custGeom>
            <a:blipFill>
              <a:blip r:embed="rId6"/>
              <a:stretch>
                <a:fillRect l="0" t="0" r="0" b="-399"/>
              </a:stretch>
            </a:blipFill>
          </p:spPr>
        </p:sp>
      </p:grpSp>
      <p:grpSp>
        <p:nvGrpSpPr>
          <p:cNvPr name="Group 10" id="10"/>
          <p:cNvGrpSpPr/>
          <p:nvPr/>
        </p:nvGrpSpPr>
        <p:grpSpPr>
          <a:xfrm rot="0">
            <a:off x="6763374" y="-270584"/>
            <a:ext cx="4084712" cy="4386202"/>
            <a:chOff x="0" y="0"/>
            <a:chExt cx="5446283" cy="5848269"/>
          </a:xfrm>
        </p:grpSpPr>
        <p:sp>
          <p:nvSpPr>
            <p:cNvPr name="Freeform 11" id="11"/>
            <p:cNvSpPr/>
            <p:nvPr/>
          </p:nvSpPr>
          <p:spPr>
            <a:xfrm flipH="false" flipV="false" rot="0">
              <a:off x="0" y="0"/>
              <a:ext cx="5446268" cy="5848223"/>
            </a:xfrm>
            <a:custGeom>
              <a:avLst/>
              <a:gdLst/>
              <a:ahLst/>
              <a:cxnLst/>
              <a:rect r="r" b="b" t="t" l="l"/>
              <a:pathLst>
                <a:path h="5848223" w="5446268">
                  <a:moveTo>
                    <a:pt x="0" y="0"/>
                  </a:moveTo>
                  <a:lnTo>
                    <a:pt x="5446268" y="0"/>
                  </a:lnTo>
                  <a:lnTo>
                    <a:pt x="5446268" y="5848223"/>
                  </a:lnTo>
                  <a:lnTo>
                    <a:pt x="0" y="5848223"/>
                  </a:lnTo>
                  <a:lnTo>
                    <a:pt x="0" y="0"/>
                  </a:lnTo>
                  <a:close/>
                </a:path>
              </a:pathLst>
            </a:custGeom>
            <a:blipFill>
              <a:blip r:embed="rId7"/>
              <a:stretch>
                <a:fillRect l="-3690" t="0" r="-3690" b="0"/>
              </a:stretch>
            </a:blipFill>
          </p:spPr>
        </p:sp>
      </p:grpSp>
      <p:sp>
        <p:nvSpPr>
          <p:cNvPr name="TextBox 12" id="12"/>
          <p:cNvSpPr txBox="true"/>
          <p:nvPr/>
        </p:nvSpPr>
        <p:spPr>
          <a:xfrm rot="0">
            <a:off x="3127575" y="4144189"/>
            <a:ext cx="11735100" cy="1426235"/>
          </a:xfrm>
          <a:prstGeom prst="rect">
            <a:avLst/>
          </a:prstGeom>
        </p:spPr>
        <p:txBody>
          <a:bodyPr anchor="t" rtlCol="false" tIns="0" lIns="0" bIns="0" rIns="0">
            <a:spAutoFit/>
          </a:bodyPr>
          <a:lstStyle/>
          <a:p>
            <a:pPr algn="ctr">
              <a:lnSpc>
                <a:spcPts val="9220"/>
              </a:lnSpc>
            </a:pPr>
            <a:r>
              <a:rPr lang="en-US" sz="9605">
                <a:solidFill>
                  <a:srgbClr val="009CFF"/>
                </a:solidFill>
                <a:latin typeface="Arial"/>
                <a:ea typeface="Arial"/>
                <a:cs typeface="Arial"/>
                <a:sym typeface="Arial"/>
              </a:rPr>
              <a:t>HackOrbit</a:t>
            </a:r>
            <a:r>
              <a:rPr lang="en-US" sz="9605">
                <a:solidFill>
                  <a:srgbClr val="000000"/>
                </a:solidFill>
                <a:latin typeface="Arial"/>
                <a:ea typeface="Arial"/>
                <a:cs typeface="Arial"/>
                <a:sym typeface="Arial"/>
              </a:rPr>
              <a:t> </a:t>
            </a:r>
            <a:r>
              <a:rPr lang="en-US" sz="9605">
                <a:solidFill>
                  <a:srgbClr val="009CFF"/>
                </a:solidFill>
                <a:latin typeface="Arial"/>
                <a:ea typeface="Arial"/>
                <a:cs typeface="Arial"/>
                <a:sym typeface="Arial"/>
              </a:rPr>
              <a:t>2025</a:t>
            </a:r>
          </a:p>
        </p:txBody>
      </p:sp>
      <p:sp>
        <p:nvSpPr>
          <p:cNvPr name="TextBox 13" id="13"/>
          <p:cNvSpPr txBox="true"/>
          <p:nvPr/>
        </p:nvSpPr>
        <p:spPr>
          <a:xfrm rot="0">
            <a:off x="6038173" y="7016975"/>
            <a:ext cx="6211654" cy="933681"/>
          </a:xfrm>
          <a:prstGeom prst="rect">
            <a:avLst/>
          </a:prstGeom>
        </p:spPr>
        <p:txBody>
          <a:bodyPr anchor="t" rtlCol="false" tIns="0" lIns="0" bIns="0" rIns="0">
            <a:spAutoFit/>
          </a:bodyPr>
          <a:lstStyle/>
          <a:p>
            <a:pPr algn="ctr">
              <a:lnSpc>
                <a:spcPts val="6790"/>
              </a:lnSpc>
            </a:pPr>
            <a:r>
              <a:rPr lang="en-US" b="true" sz="5098">
                <a:solidFill>
                  <a:srgbClr val="D9D9D9"/>
                </a:solidFill>
                <a:latin typeface="Arial Bold"/>
                <a:ea typeface="Arial Bold"/>
                <a:cs typeface="Arial Bold"/>
                <a:sym typeface="Arial Bold"/>
              </a:rPr>
              <a:t>CODE MARVELS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549952" y="-4685052"/>
            <a:ext cx="15357113" cy="19657105"/>
            <a:chOff x="0" y="0"/>
            <a:chExt cx="20476151" cy="26209473"/>
          </a:xfrm>
        </p:grpSpPr>
        <p:sp>
          <p:nvSpPr>
            <p:cNvPr name="Freeform 3" id="3"/>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3"/>
              <a:stretch>
                <a:fillRect l="-22" t="0" r="-22" b="0"/>
              </a:stretch>
            </a:blipFill>
          </p:spPr>
        </p:sp>
      </p:grpSp>
      <p:grpSp>
        <p:nvGrpSpPr>
          <p:cNvPr name="Group 4" id="4"/>
          <p:cNvGrpSpPr/>
          <p:nvPr/>
        </p:nvGrpSpPr>
        <p:grpSpPr>
          <a:xfrm rot="-5400000">
            <a:off x="1702352" y="-4532652"/>
            <a:ext cx="15357113" cy="19657105"/>
            <a:chOff x="0" y="0"/>
            <a:chExt cx="20476151" cy="26209473"/>
          </a:xfrm>
        </p:grpSpPr>
        <p:sp>
          <p:nvSpPr>
            <p:cNvPr name="Freeform 5" id="5"/>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4"/>
              <a:stretch>
                <a:fillRect l="-22" t="0" r="-22" b="0"/>
              </a:stretch>
            </a:blipFill>
          </p:spPr>
        </p:sp>
      </p:grpSp>
      <p:grpSp>
        <p:nvGrpSpPr>
          <p:cNvPr name="Group 6" id="6"/>
          <p:cNvGrpSpPr>
            <a:grpSpLocks noChangeAspect="true"/>
          </p:cNvGrpSpPr>
          <p:nvPr/>
        </p:nvGrpSpPr>
        <p:grpSpPr>
          <a:xfrm rot="-10798857">
            <a:off x="4261341" y="2409211"/>
            <a:ext cx="9765317" cy="5468578"/>
            <a:chOff x="0" y="0"/>
            <a:chExt cx="13020423" cy="7291437"/>
          </a:xfrm>
        </p:grpSpPr>
        <p:sp>
          <p:nvSpPr>
            <p:cNvPr name="Freeform 7" id="7"/>
            <p:cNvSpPr/>
            <p:nvPr/>
          </p:nvSpPr>
          <p:spPr>
            <a:xfrm flipH="false" flipV="false" rot="0">
              <a:off x="0" y="0"/>
              <a:ext cx="13020421" cy="7291451"/>
            </a:xfrm>
            <a:custGeom>
              <a:avLst/>
              <a:gdLst/>
              <a:ahLst/>
              <a:cxnLst/>
              <a:rect r="r" b="b" t="t" l="l"/>
              <a:pathLst>
                <a:path h="7291451" w="13020421">
                  <a:moveTo>
                    <a:pt x="0" y="0"/>
                  </a:moveTo>
                  <a:lnTo>
                    <a:pt x="13020421" y="0"/>
                  </a:lnTo>
                  <a:lnTo>
                    <a:pt x="13020421" y="7291451"/>
                  </a:lnTo>
                  <a:lnTo>
                    <a:pt x="0" y="7291451"/>
                  </a:lnTo>
                  <a:lnTo>
                    <a:pt x="0" y="0"/>
                  </a:lnTo>
                  <a:close/>
                </a:path>
              </a:pathLst>
            </a:custGeom>
            <a:blipFill>
              <a:blip r:embed="rId5"/>
              <a:stretch>
                <a:fillRect l="0" t="0" r="0" b="-398"/>
              </a:stretch>
            </a:blipFill>
          </p:spPr>
        </p:sp>
      </p:grpSp>
      <p:sp>
        <p:nvSpPr>
          <p:cNvPr name="TextBox 8" id="8"/>
          <p:cNvSpPr txBox="true"/>
          <p:nvPr/>
        </p:nvSpPr>
        <p:spPr>
          <a:xfrm rot="0">
            <a:off x="1435128" y="1220474"/>
            <a:ext cx="15354662" cy="1674097"/>
          </a:xfrm>
          <a:prstGeom prst="rect">
            <a:avLst/>
          </a:prstGeom>
        </p:spPr>
        <p:txBody>
          <a:bodyPr anchor="t" rtlCol="false" tIns="0" lIns="0" bIns="0" rIns="0">
            <a:spAutoFit/>
          </a:bodyPr>
          <a:lstStyle/>
          <a:p>
            <a:pPr algn="ctr">
              <a:lnSpc>
                <a:spcPts val="8359"/>
              </a:lnSpc>
            </a:pPr>
            <a:r>
              <a:rPr lang="en-US" b="true" sz="6333">
                <a:solidFill>
                  <a:srgbClr val="FFFFFF"/>
                </a:solidFill>
                <a:latin typeface="Arial Bold"/>
                <a:ea typeface="Arial Bold"/>
                <a:cs typeface="Arial Bold"/>
                <a:sym typeface="Arial Bold"/>
              </a:rPr>
              <a:t> THEME &amp; PROBLEM STATEMENT</a:t>
            </a:r>
          </a:p>
          <a:p>
            <a:pPr algn="ctr">
              <a:lnSpc>
                <a:spcPts val="1948"/>
              </a:lnSpc>
            </a:pPr>
          </a:p>
          <a:p>
            <a:pPr algn="ctr">
              <a:lnSpc>
                <a:spcPts val="1948"/>
              </a:lnSpc>
            </a:pPr>
          </a:p>
        </p:txBody>
      </p:sp>
      <p:sp>
        <p:nvSpPr>
          <p:cNvPr name="TextBox 9" id="9"/>
          <p:cNvSpPr txBox="true"/>
          <p:nvPr/>
        </p:nvSpPr>
        <p:spPr>
          <a:xfrm rot="0">
            <a:off x="1859346" y="2556950"/>
            <a:ext cx="14892344" cy="6872384"/>
          </a:xfrm>
          <a:prstGeom prst="rect">
            <a:avLst/>
          </a:prstGeom>
        </p:spPr>
        <p:txBody>
          <a:bodyPr anchor="t" rtlCol="false" tIns="0" lIns="0" bIns="0" rIns="0">
            <a:spAutoFit/>
          </a:bodyPr>
          <a:lstStyle/>
          <a:p>
            <a:pPr algn="just">
              <a:lnSpc>
                <a:spcPts val="4907"/>
              </a:lnSpc>
            </a:pPr>
            <a:r>
              <a:rPr lang="en-US" sz="3683">
                <a:solidFill>
                  <a:srgbClr val="FFFFFF"/>
                </a:solidFill>
                <a:latin typeface="Arial"/>
                <a:ea typeface="Arial"/>
                <a:cs typeface="Arial"/>
                <a:sym typeface="Arial"/>
              </a:rPr>
              <a:t>Deep conceptual clarity, regular self-evaluation, and efficient time management are all necessary for the demanding process of preparing for competitive exams like UPSC, JEE, and NEET. Nevertheless, many candidates do not have access to adaptive learning materials, real-time feedback, or individualized counseling. The one-size-fits-all methodology of traditional coaching models frequently ignores each person's unique learning preferences, strengths, and shortcomings. An intelligent, data-driven tutoring system that can offer personalized study plans, dynamic test creation, and ongoing performance analysis is desperately needed. This will enable students to learn more effectively rather than more difficultly.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4AAD"/>
        </a:solidFill>
      </p:bgPr>
    </p:bg>
    <p:spTree>
      <p:nvGrpSpPr>
        <p:cNvPr id="1" name=""/>
        <p:cNvGrpSpPr/>
        <p:nvPr/>
      </p:nvGrpSpPr>
      <p:grpSpPr>
        <a:xfrm>
          <a:off x="0" y="0"/>
          <a:ext cx="0" cy="0"/>
          <a:chOff x="0" y="0"/>
          <a:chExt cx="0" cy="0"/>
        </a:xfrm>
      </p:grpSpPr>
      <p:grpSp>
        <p:nvGrpSpPr>
          <p:cNvPr name="Group 2" id="2"/>
          <p:cNvGrpSpPr/>
          <p:nvPr/>
        </p:nvGrpSpPr>
        <p:grpSpPr>
          <a:xfrm rot="-5400000">
            <a:off x="1549952" y="-4685052"/>
            <a:ext cx="15357113" cy="19657105"/>
            <a:chOff x="0" y="0"/>
            <a:chExt cx="20476151" cy="26209473"/>
          </a:xfrm>
        </p:grpSpPr>
        <p:sp>
          <p:nvSpPr>
            <p:cNvPr name="Freeform 3" id="3"/>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3"/>
              <a:stretch>
                <a:fillRect l="-22" t="0" r="-22" b="0"/>
              </a:stretch>
            </a:blipFill>
          </p:spPr>
        </p:sp>
      </p:grpSp>
      <p:grpSp>
        <p:nvGrpSpPr>
          <p:cNvPr name="Group 4" id="4"/>
          <p:cNvGrpSpPr/>
          <p:nvPr/>
        </p:nvGrpSpPr>
        <p:grpSpPr>
          <a:xfrm rot="-5400000">
            <a:off x="1702352" y="-4532652"/>
            <a:ext cx="15357113" cy="19657105"/>
            <a:chOff x="0" y="0"/>
            <a:chExt cx="20476151" cy="26209473"/>
          </a:xfrm>
        </p:grpSpPr>
        <p:sp>
          <p:nvSpPr>
            <p:cNvPr name="Freeform 5" id="5"/>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4"/>
              <a:stretch>
                <a:fillRect l="-22" t="0" r="-22" b="0"/>
              </a:stretch>
            </a:blipFill>
          </p:spPr>
        </p:sp>
      </p:grpSp>
      <p:grpSp>
        <p:nvGrpSpPr>
          <p:cNvPr name="Group 6" id="6"/>
          <p:cNvGrpSpPr>
            <a:grpSpLocks noChangeAspect="true"/>
          </p:cNvGrpSpPr>
          <p:nvPr/>
        </p:nvGrpSpPr>
        <p:grpSpPr>
          <a:xfrm rot="-10798857">
            <a:off x="4261341" y="2409211"/>
            <a:ext cx="9765317" cy="5468578"/>
            <a:chOff x="0" y="0"/>
            <a:chExt cx="13020423" cy="7291437"/>
          </a:xfrm>
        </p:grpSpPr>
        <p:sp>
          <p:nvSpPr>
            <p:cNvPr name="Freeform 7" id="7"/>
            <p:cNvSpPr/>
            <p:nvPr/>
          </p:nvSpPr>
          <p:spPr>
            <a:xfrm flipH="false" flipV="false" rot="0">
              <a:off x="0" y="0"/>
              <a:ext cx="13020421" cy="7291451"/>
            </a:xfrm>
            <a:custGeom>
              <a:avLst/>
              <a:gdLst/>
              <a:ahLst/>
              <a:cxnLst/>
              <a:rect r="r" b="b" t="t" l="l"/>
              <a:pathLst>
                <a:path h="7291451" w="13020421">
                  <a:moveTo>
                    <a:pt x="0" y="0"/>
                  </a:moveTo>
                  <a:lnTo>
                    <a:pt x="13020421" y="0"/>
                  </a:lnTo>
                  <a:lnTo>
                    <a:pt x="13020421" y="7291451"/>
                  </a:lnTo>
                  <a:lnTo>
                    <a:pt x="0" y="7291451"/>
                  </a:lnTo>
                  <a:lnTo>
                    <a:pt x="0" y="0"/>
                  </a:lnTo>
                  <a:close/>
                </a:path>
              </a:pathLst>
            </a:custGeom>
            <a:blipFill>
              <a:blip r:embed="rId5"/>
              <a:stretch>
                <a:fillRect l="0" t="0" r="0" b="-398"/>
              </a:stretch>
            </a:blipFill>
          </p:spPr>
        </p:sp>
      </p:grpSp>
      <p:sp>
        <p:nvSpPr>
          <p:cNvPr name="TextBox 8" id="8"/>
          <p:cNvSpPr txBox="true"/>
          <p:nvPr/>
        </p:nvSpPr>
        <p:spPr>
          <a:xfrm rot="0">
            <a:off x="4419520" y="838200"/>
            <a:ext cx="9448959" cy="1064747"/>
          </a:xfrm>
          <a:prstGeom prst="rect">
            <a:avLst/>
          </a:prstGeom>
        </p:spPr>
        <p:txBody>
          <a:bodyPr anchor="t" rtlCol="false" tIns="0" lIns="0" bIns="0" rIns="0">
            <a:spAutoFit/>
          </a:bodyPr>
          <a:lstStyle/>
          <a:p>
            <a:pPr algn="ctr">
              <a:lnSpc>
                <a:spcPts val="7605"/>
              </a:lnSpc>
            </a:pPr>
            <a:r>
              <a:rPr lang="en-US" b="true" sz="5762">
                <a:solidFill>
                  <a:srgbClr val="FFFFFF"/>
                </a:solidFill>
                <a:latin typeface="Arial Bold"/>
                <a:ea typeface="Arial Bold"/>
                <a:cs typeface="Arial Bold"/>
                <a:sym typeface="Arial Bold"/>
              </a:rPr>
              <a:t>PROPOSED SOLUTION</a:t>
            </a:r>
          </a:p>
        </p:txBody>
      </p:sp>
      <p:sp>
        <p:nvSpPr>
          <p:cNvPr name="TextBox 9" id="9"/>
          <p:cNvSpPr txBox="true"/>
          <p:nvPr/>
        </p:nvSpPr>
        <p:spPr>
          <a:xfrm rot="0">
            <a:off x="943259" y="2188513"/>
            <a:ext cx="16570499" cy="7423888"/>
          </a:xfrm>
          <a:prstGeom prst="rect">
            <a:avLst/>
          </a:prstGeom>
        </p:spPr>
        <p:txBody>
          <a:bodyPr anchor="t" rtlCol="false" tIns="0" lIns="0" bIns="0" rIns="0">
            <a:spAutoFit/>
          </a:bodyPr>
          <a:lstStyle/>
          <a:p>
            <a:pPr algn="just">
              <a:lnSpc>
                <a:spcPts val="4293"/>
              </a:lnSpc>
            </a:pPr>
            <a:r>
              <a:rPr lang="en-US" sz="3223">
                <a:solidFill>
                  <a:srgbClr val="FFFFFF"/>
                </a:solidFill>
                <a:latin typeface="Arial"/>
                <a:ea typeface="Arial"/>
                <a:cs typeface="Arial"/>
                <a:sym typeface="Arial"/>
              </a:rPr>
              <a:t>Introducting </a:t>
            </a:r>
            <a:r>
              <a:rPr lang="en-US" sz="3223" b="true">
                <a:solidFill>
                  <a:srgbClr val="FFFFFF"/>
                </a:solidFill>
                <a:latin typeface="Arial Bold"/>
                <a:ea typeface="Arial Bold"/>
                <a:cs typeface="Arial Bold"/>
                <a:sym typeface="Arial Bold"/>
              </a:rPr>
              <a:t>ExaMind </a:t>
            </a:r>
            <a:r>
              <a:rPr lang="en-US" sz="3223">
                <a:solidFill>
                  <a:srgbClr val="FFFFFF"/>
                </a:solidFill>
                <a:latin typeface="Arial"/>
                <a:ea typeface="Arial"/>
                <a:cs typeface="Arial"/>
                <a:sym typeface="Arial"/>
              </a:rPr>
              <a:t>-  Your Personalized AI Mentor for Exam Success.</a:t>
            </a:r>
          </a:p>
          <a:p>
            <a:pPr algn="just">
              <a:lnSpc>
                <a:spcPts val="4293"/>
              </a:lnSpc>
            </a:pPr>
          </a:p>
          <a:p>
            <a:pPr algn="just">
              <a:lnSpc>
                <a:spcPts val="4160"/>
              </a:lnSpc>
            </a:pPr>
            <a:r>
              <a:rPr lang="en-US" sz="3123">
                <a:solidFill>
                  <a:srgbClr val="FFFFFF"/>
                </a:solidFill>
                <a:latin typeface="Arial"/>
                <a:ea typeface="Arial"/>
                <a:cs typeface="Arial"/>
                <a:sym typeface="Arial"/>
              </a:rPr>
              <a:t>ExaMind is an intelligent tutor driven by artificial intelligence that challenges the conventional methods used by students to get ready for competitive tests like UPSC, JEE, NEET, and others. As a p</a:t>
            </a:r>
            <a:r>
              <a:rPr lang="en-US" sz="3123">
                <a:solidFill>
                  <a:srgbClr val="FFFFFF"/>
                </a:solidFill>
                <a:latin typeface="Arial"/>
                <a:ea typeface="Arial"/>
                <a:cs typeface="Arial"/>
                <a:sym typeface="Arial"/>
              </a:rPr>
              <a:t>ersonal </a:t>
            </a:r>
            <a:r>
              <a:rPr lang="en-US" sz="3123">
                <a:solidFill>
                  <a:srgbClr val="FFFFFF"/>
                </a:solidFill>
                <a:latin typeface="Arial"/>
                <a:ea typeface="Arial"/>
                <a:cs typeface="Arial"/>
                <a:sym typeface="Arial"/>
              </a:rPr>
              <a:t>tu</a:t>
            </a:r>
            <a:r>
              <a:rPr lang="en-US" sz="3123">
                <a:solidFill>
                  <a:srgbClr val="FFFFFF"/>
                </a:solidFill>
                <a:latin typeface="Arial"/>
                <a:ea typeface="Arial"/>
                <a:cs typeface="Arial"/>
                <a:sym typeface="Arial"/>
              </a:rPr>
              <a:t>tor, ExaMind creates a</a:t>
            </a:r>
            <a:r>
              <a:rPr lang="en-US" sz="3123">
                <a:solidFill>
                  <a:srgbClr val="FFFFFF"/>
                </a:solidFill>
                <a:latin typeface="Arial"/>
                <a:ea typeface="Arial"/>
                <a:cs typeface="Arial"/>
                <a:sym typeface="Arial"/>
              </a:rPr>
              <a:t> cu</a:t>
            </a:r>
            <a:r>
              <a:rPr lang="en-US" sz="3123">
                <a:solidFill>
                  <a:srgbClr val="FFFFFF"/>
                </a:solidFill>
                <a:latin typeface="Arial"/>
                <a:ea typeface="Arial"/>
                <a:cs typeface="Arial"/>
                <a:sym typeface="Arial"/>
              </a:rPr>
              <a:t>stomized study schedule based on the learner's time constraints and areas of strength and wea</a:t>
            </a:r>
            <a:r>
              <a:rPr lang="en-US" sz="3123">
                <a:solidFill>
                  <a:srgbClr val="FFFFFF"/>
                </a:solidFill>
                <a:latin typeface="Arial"/>
                <a:ea typeface="Arial"/>
                <a:cs typeface="Arial"/>
                <a:sym typeface="Arial"/>
              </a:rPr>
              <a:t>kn</a:t>
            </a:r>
            <a:r>
              <a:rPr lang="en-US" sz="3123">
                <a:solidFill>
                  <a:srgbClr val="FFFFFF"/>
                </a:solidFill>
                <a:latin typeface="Arial"/>
                <a:ea typeface="Arial"/>
                <a:cs typeface="Arial"/>
                <a:sym typeface="Arial"/>
              </a:rPr>
              <a:t>e</a:t>
            </a:r>
            <a:r>
              <a:rPr lang="en-US" sz="3123">
                <a:solidFill>
                  <a:srgbClr val="FFFFFF"/>
                </a:solidFill>
                <a:latin typeface="Arial"/>
                <a:ea typeface="Arial"/>
                <a:cs typeface="Arial"/>
                <a:sym typeface="Arial"/>
              </a:rPr>
              <a:t>ss. It</a:t>
            </a:r>
            <a:r>
              <a:rPr lang="en-US" sz="3123">
                <a:solidFill>
                  <a:srgbClr val="FFFFFF"/>
                </a:solidFill>
                <a:latin typeface="Arial"/>
                <a:ea typeface="Arial"/>
                <a:cs typeface="Arial"/>
                <a:sym typeface="Arial"/>
              </a:rPr>
              <a:t> then uses adaptive mock exams that change in real time according to the learner's performance. </a:t>
            </a:r>
            <a:r>
              <a:rPr lang="en-US" sz="3123">
                <a:solidFill>
                  <a:srgbClr val="FFFFFF"/>
                </a:solidFill>
                <a:latin typeface="Arial"/>
                <a:ea typeface="Arial"/>
                <a:cs typeface="Arial"/>
                <a:sym typeface="Arial"/>
              </a:rPr>
              <a:t>Through a thorough data analytics dashboard, </a:t>
            </a:r>
            <a:r>
              <a:rPr lang="en-US" sz="3123">
                <a:solidFill>
                  <a:srgbClr val="FFFFFF"/>
                </a:solidFill>
                <a:latin typeface="Arial"/>
                <a:ea typeface="Arial"/>
                <a:cs typeface="Arial"/>
                <a:sym typeface="Arial"/>
              </a:rPr>
              <a:t>ExaMind offers topic-specific insights and performance feedback. ExaMind uses natural language processing (NLP) to analyze past year's questions and present high-weighted topics. It also has </a:t>
            </a:r>
            <a:r>
              <a:rPr lang="en-US" sz="3123">
                <a:solidFill>
                  <a:srgbClr val="FFFFFF"/>
                </a:solidFill>
                <a:latin typeface="Arial"/>
                <a:ea typeface="Arial"/>
                <a:cs typeface="Arial"/>
                <a:sym typeface="Arial"/>
              </a:rPr>
              <a:t>a</a:t>
            </a:r>
            <a:r>
              <a:rPr lang="en-US" sz="3123">
                <a:solidFill>
                  <a:srgbClr val="FFFFFF"/>
                </a:solidFill>
                <a:latin typeface="Arial"/>
                <a:ea typeface="Arial"/>
                <a:cs typeface="Arial"/>
                <a:sym typeface="Arial"/>
              </a:rPr>
              <a:t>n AI chatbot that can answer questions and provide concept explanations in real time. ExaMind uses spaced repetition to st</a:t>
            </a:r>
            <a:r>
              <a:rPr lang="en-US" sz="3123">
                <a:solidFill>
                  <a:srgbClr val="FFFFFF"/>
                </a:solidFill>
                <a:latin typeface="Arial"/>
                <a:ea typeface="Arial"/>
                <a:cs typeface="Arial"/>
                <a:sym typeface="Arial"/>
              </a:rPr>
              <a:t>rengthen weak areas </a:t>
            </a:r>
            <a:r>
              <a:rPr lang="en-US" sz="3123">
                <a:solidFill>
                  <a:srgbClr val="FFFFFF"/>
                </a:solidFill>
                <a:latin typeface="Arial"/>
                <a:ea typeface="Arial"/>
                <a:cs typeface="Arial"/>
                <a:sym typeface="Arial"/>
              </a:rPr>
              <a:t>and continuously </a:t>
            </a:r>
            <a:r>
              <a:rPr lang="en-US" sz="3123">
                <a:solidFill>
                  <a:srgbClr val="FFFFFF"/>
                </a:solidFill>
                <a:latin typeface="Arial"/>
                <a:ea typeface="Arial"/>
                <a:cs typeface="Arial"/>
                <a:sym typeface="Arial"/>
              </a:rPr>
              <a:t>moni</a:t>
            </a:r>
            <a:r>
              <a:rPr lang="en-US" sz="3123">
                <a:solidFill>
                  <a:srgbClr val="FFFFFF"/>
                </a:solidFill>
                <a:latin typeface="Arial"/>
                <a:ea typeface="Arial"/>
                <a:cs typeface="Arial"/>
                <a:sym typeface="Arial"/>
              </a:rPr>
              <a:t>tors progress to reassess learning strategies in </a:t>
            </a:r>
            <a:r>
              <a:rPr lang="en-US" sz="3123">
                <a:solidFill>
                  <a:srgbClr val="FFFFFF"/>
                </a:solidFill>
                <a:latin typeface="Arial"/>
                <a:ea typeface="Arial"/>
                <a:cs typeface="Arial"/>
                <a:sym typeface="Arial"/>
              </a:rPr>
              <a:t>o</a:t>
            </a:r>
            <a:r>
              <a:rPr lang="en-US" sz="3123">
                <a:solidFill>
                  <a:srgbClr val="FFFFFF"/>
                </a:solidFill>
                <a:latin typeface="Arial"/>
                <a:ea typeface="Arial"/>
                <a:cs typeface="Arial"/>
                <a:sym typeface="Arial"/>
              </a:rPr>
              <a:t>rde</a:t>
            </a:r>
            <a:r>
              <a:rPr lang="en-US" sz="3123">
                <a:solidFill>
                  <a:srgbClr val="FFFFFF"/>
                </a:solidFill>
                <a:latin typeface="Arial"/>
                <a:ea typeface="Arial"/>
                <a:cs typeface="Arial"/>
                <a:sym typeface="Arial"/>
              </a:rPr>
              <a:t>r</a:t>
            </a:r>
            <a:r>
              <a:rPr lang="en-US" sz="3123">
                <a:solidFill>
                  <a:srgbClr val="FFFFFF"/>
                </a:solidFill>
                <a:latin typeface="Arial"/>
                <a:ea typeface="Arial"/>
                <a:cs typeface="Arial"/>
                <a:sym typeface="Arial"/>
              </a:rPr>
              <a:t> to en</a:t>
            </a:r>
            <a:r>
              <a:rPr lang="en-US" sz="3123">
                <a:solidFill>
                  <a:srgbClr val="FFFFFF"/>
                </a:solidFill>
                <a:latin typeface="Arial"/>
                <a:ea typeface="Arial"/>
                <a:cs typeface="Arial"/>
                <a:sym typeface="Arial"/>
              </a:rPr>
              <a:t>c</a:t>
            </a:r>
            <a:r>
              <a:rPr lang="en-US" sz="3123">
                <a:solidFill>
                  <a:srgbClr val="FFFFFF"/>
                </a:solidFill>
                <a:latin typeface="Arial"/>
                <a:ea typeface="Arial"/>
                <a:cs typeface="Arial"/>
                <a:sym typeface="Arial"/>
              </a:rPr>
              <a:t>ourage intelligent, efficient, and successful exam preparation practices. ExaMind is </a:t>
            </a:r>
            <a:r>
              <a:rPr lang="en-US" sz="3123">
                <a:solidFill>
                  <a:srgbClr val="FFFFFF"/>
                </a:solidFill>
                <a:latin typeface="Arial"/>
                <a:ea typeface="Arial"/>
                <a:cs typeface="Arial"/>
                <a:sym typeface="Arial"/>
              </a:rPr>
              <a:t>a learner's </a:t>
            </a:r>
            <a:r>
              <a:rPr lang="en-US" sz="3123">
                <a:solidFill>
                  <a:srgbClr val="FFFFFF"/>
                </a:solidFill>
                <a:latin typeface="Arial"/>
                <a:ea typeface="Arial"/>
                <a:cs typeface="Arial"/>
                <a:sym typeface="Arial"/>
              </a:rPr>
              <a:t>biography that offers a customized, dynamic intelligence  exam companion.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549952" y="-4685052"/>
            <a:ext cx="15357113" cy="19657105"/>
            <a:chOff x="0" y="0"/>
            <a:chExt cx="20476151" cy="26209473"/>
          </a:xfrm>
        </p:grpSpPr>
        <p:sp>
          <p:nvSpPr>
            <p:cNvPr name="Freeform 3" id="3"/>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3"/>
              <a:stretch>
                <a:fillRect l="-22" t="0" r="-22" b="0"/>
              </a:stretch>
            </a:blipFill>
          </p:spPr>
        </p:sp>
      </p:grpSp>
      <p:grpSp>
        <p:nvGrpSpPr>
          <p:cNvPr name="Group 4" id="4"/>
          <p:cNvGrpSpPr/>
          <p:nvPr/>
        </p:nvGrpSpPr>
        <p:grpSpPr>
          <a:xfrm rot="-5400000">
            <a:off x="1702352" y="-4532652"/>
            <a:ext cx="15357113" cy="19657105"/>
            <a:chOff x="0" y="0"/>
            <a:chExt cx="20476151" cy="26209473"/>
          </a:xfrm>
        </p:grpSpPr>
        <p:sp>
          <p:nvSpPr>
            <p:cNvPr name="Freeform 5" id="5"/>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4"/>
              <a:stretch>
                <a:fillRect l="-22" t="0" r="-22" b="0"/>
              </a:stretch>
            </a:blipFill>
          </p:spPr>
        </p:sp>
      </p:grpSp>
      <p:sp>
        <p:nvSpPr>
          <p:cNvPr name="Freeform 6" id="6"/>
          <p:cNvSpPr/>
          <p:nvPr/>
        </p:nvSpPr>
        <p:spPr>
          <a:xfrm flipH="false" flipV="false" rot="0">
            <a:off x="4135770" y="1074684"/>
            <a:ext cx="9178260" cy="8137633"/>
          </a:xfrm>
          <a:custGeom>
            <a:avLst/>
            <a:gdLst/>
            <a:ahLst/>
            <a:cxnLst/>
            <a:rect r="r" b="b" t="t" l="l"/>
            <a:pathLst>
              <a:path h="8137633" w="9178260">
                <a:moveTo>
                  <a:pt x="0" y="0"/>
                </a:moveTo>
                <a:lnTo>
                  <a:pt x="9178260" y="0"/>
                </a:lnTo>
                <a:lnTo>
                  <a:pt x="9178260" y="8137632"/>
                </a:lnTo>
                <a:lnTo>
                  <a:pt x="0" y="8137632"/>
                </a:lnTo>
                <a:lnTo>
                  <a:pt x="0" y="0"/>
                </a:lnTo>
                <a:close/>
              </a:path>
            </a:pathLst>
          </a:custGeom>
          <a:blipFill>
            <a:blip r:embed="rId5"/>
            <a:stretch>
              <a:fillRect l="0" t="-9708" r="0" b="-6582"/>
            </a:stretch>
          </a:blipFill>
        </p:spPr>
      </p:sp>
      <p:sp>
        <p:nvSpPr>
          <p:cNvPr name="TextBox 7" id="7"/>
          <p:cNvSpPr txBox="true"/>
          <p:nvPr/>
        </p:nvSpPr>
        <p:spPr>
          <a:xfrm rot="0">
            <a:off x="4929816" y="209961"/>
            <a:ext cx="9130784" cy="1064747"/>
          </a:xfrm>
          <a:prstGeom prst="rect">
            <a:avLst/>
          </a:prstGeom>
        </p:spPr>
        <p:txBody>
          <a:bodyPr anchor="t" rtlCol="false" tIns="0" lIns="0" bIns="0" rIns="0">
            <a:spAutoFit/>
          </a:bodyPr>
          <a:lstStyle/>
          <a:p>
            <a:pPr algn="ctr">
              <a:lnSpc>
                <a:spcPts val="7605"/>
              </a:lnSpc>
            </a:pPr>
            <a:r>
              <a:rPr lang="en-US" b="true" sz="5762">
                <a:solidFill>
                  <a:srgbClr val="FFFFFF"/>
                </a:solidFill>
                <a:latin typeface="Arial Bold"/>
                <a:ea typeface="Arial Bold"/>
                <a:cs typeface="Arial Bold"/>
                <a:sym typeface="Arial Bold"/>
              </a:rPr>
              <a:t>FLOWCHART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549952" y="-4685052"/>
            <a:ext cx="15357113" cy="19657105"/>
            <a:chOff x="0" y="0"/>
            <a:chExt cx="20476151" cy="26209473"/>
          </a:xfrm>
        </p:grpSpPr>
        <p:sp>
          <p:nvSpPr>
            <p:cNvPr name="Freeform 3" id="3"/>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3"/>
              <a:stretch>
                <a:fillRect l="-22" t="0" r="-22" b="0"/>
              </a:stretch>
            </a:blipFill>
          </p:spPr>
        </p:sp>
      </p:grpSp>
      <p:grpSp>
        <p:nvGrpSpPr>
          <p:cNvPr name="Group 4" id="4"/>
          <p:cNvGrpSpPr/>
          <p:nvPr/>
        </p:nvGrpSpPr>
        <p:grpSpPr>
          <a:xfrm rot="-5400000">
            <a:off x="1465444" y="-3188115"/>
            <a:ext cx="15357113" cy="19657105"/>
            <a:chOff x="0" y="0"/>
            <a:chExt cx="20476151" cy="26209473"/>
          </a:xfrm>
        </p:grpSpPr>
        <p:sp>
          <p:nvSpPr>
            <p:cNvPr name="Freeform 5" id="5"/>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4"/>
              <a:stretch>
                <a:fillRect l="-22" t="0" r="-22" b="0"/>
              </a:stretch>
            </a:blipFill>
          </p:spPr>
        </p:sp>
      </p:grpSp>
      <p:grpSp>
        <p:nvGrpSpPr>
          <p:cNvPr name="Group 6" id="6"/>
          <p:cNvGrpSpPr>
            <a:grpSpLocks noChangeAspect="true"/>
          </p:cNvGrpSpPr>
          <p:nvPr/>
        </p:nvGrpSpPr>
        <p:grpSpPr>
          <a:xfrm rot="-10798857">
            <a:off x="4832756" y="2189386"/>
            <a:ext cx="7945947" cy="4449731"/>
            <a:chOff x="0" y="0"/>
            <a:chExt cx="10594596" cy="5932975"/>
          </a:xfrm>
        </p:grpSpPr>
        <p:sp>
          <p:nvSpPr>
            <p:cNvPr name="Freeform 7" id="7"/>
            <p:cNvSpPr/>
            <p:nvPr/>
          </p:nvSpPr>
          <p:spPr>
            <a:xfrm flipH="false" flipV="false" rot="0">
              <a:off x="0" y="0"/>
              <a:ext cx="10594594" cy="5932932"/>
            </a:xfrm>
            <a:custGeom>
              <a:avLst/>
              <a:gdLst/>
              <a:ahLst/>
              <a:cxnLst/>
              <a:rect r="r" b="b" t="t" l="l"/>
              <a:pathLst>
                <a:path h="5932932" w="10594594">
                  <a:moveTo>
                    <a:pt x="0" y="0"/>
                  </a:moveTo>
                  <a:lnTo>
                    <a:pt x="10594594" y="0"/>
                  </a:lnTo>
                  <a:lnTo>
                    <a:pt x="10594594" y="5932932"/>
                  </a:lnTo>
                  <a:lnTo>
                    <a:pt x="0" y="5932932"/>
                  </a:lnTo>
                  <a:lnTo>
                    <a:pt x="0" y="0"/>
                  </a:lnTo>
                  <a:close/>
                </a:path>
              </a:pathLst>
            </a:custGeom>
            <a:blipFill>
              <a:blip r:embed="rId5"/>
              <a:stretch>
                <a:fillRect l="0" t="0" r="0" b="-399"/>
              </a:stretch>
            </a:blipFill>
          </p:spPr>
        </p:sp>
      </p:grpSp>
      <p:sp>
        <p:nvSpPr>
          <p:cNvPr name="TextBox 8" id="8"/>
          <p:cNvSpPr txBox="true"/>
          <p:nvPr/>
        </p:nvSpPr>
        <p:spPr>
          <a:xfrm rot="0">
            <a:off x="4822491" y="523875"/>
            <a:ext cx="9130784" cy="1028171"/>
          </a:xfrm>
          <a:prstGeom prst="rect">
            <a:avLst/>
          </a:prstGeom>
        </p:spPr>
        <p:txBody>
          <a:bodyPr anchor="t" rtlCol="false" tIns="0" lIns="0" bIns="0" rIns="0">
            <a:spAutoFit/>
          </a:bodyPr>
          <a:lstStyle/>
          <a:p>
            <a:pPr algn="ctr">
              <a:lnSpc>
                <a:spcPts val="7473"/>
              </a:lnSpc>
            </a:pPr>
            <a:r>
              <a:rPr lang="en-US" b="true" sz="5662">
                <a:solidFill>
                  <a:srgbClr val="FFFFFF"/>
                </a:solidFill>
                <a:latin typeface="Arial Bold"/>
                <a:ea typeface="Arial Bold"/>
                <a:cs typeface="Arial Bold"/>
                <a:sym typeface="Arial Bold"/>
              </a:rPr>
              <a:t>FLOWCHART </a:t>
            </a:r>
          </a:p>
        </p:txBody>
      </p:sp>
      <p:sp>
        <p:nvSpPr>
          <p:cNvPr name="TextBox 9" id="9"/>
          <p:cNvSpPr txBox="true"/>
          <p:nvPr/>
        </p:nvSpPr>
        <p:spPr>
          <a:xfrm rot="0">
            <a:off x="1997588" y="1599671"/>
            <a:ext cx="14461842" cy="8186608"/>
          </a:xfrm>
          <a:prstGeom prst="rect">
            <a:avLst/>
          </a:prstGeom>
        </p:spPr>
        <p:txBody>
          <a:bodyPr anchor="t" rtlCol="false" tIns="0" lIns="0" bIns="0" rIns="0">
            <a:spAutoFit/>
          </a:bodyPr>
          <a:lstStyle/>
          <a:p>
            <a:pPr algn="l">
              <a:lnSpc>
                <a:spcPts val="3415"/>
              </a:lnSpc>
            </a:pPr>
            <a:r>
              <a:rPr lang="en-US" sz="2564" b="true">
                <a:solidFill>
                  <a:srgbClr val="FFFFFF"/>
                </a:solidFill>
                <a:latin typeface="Arial Bold"/>
                <a:ea typeface="Arial Bold"/>
                <a:cs typeface="Arial Bold"/>
                <a:sym typeface="Arial Bold"/>
              </a:rPr>
              <a:t>1. </a:t>
            </a:r>
            <a:r>
              <a:rPr lang="en-US" sz="2564" u="sng" b="true">
                <a:solidFill>
                  <a:srgbClr val="FFFFFF"/>
                </a:solidFill>
                <a:latin typeface="Arial Bold"/>
                <a:ea typeface="Arial Bold"/>
                <a:cs typeface="Arial Bold"/>
                <a:sym typeface="Arial Bold"/>
              </a:rPr>
              <a:t>The User Interface</a:t>
            </a:r>
          </a:p>
          <a:p>
            <a:pPr algn="l">
              <a:lnSpc>
                <a:spcPts val="3415"/>
              </a:lnSpc>
            </a:pPr>
            <a:r>
              <a:rPr lang="en-US" sz="2564">
                <a:solidFill>
                  <a:srgbClr val="FFFFFF"/>
                </a:solidFill>
                <a:latin typeface="Arial"/>
                <a:ea typeface="Arial"/>
                <a:cs typeface="Arial"/>
                <a:sym typeface="Arial"/>
              </a:rPr>
              <a:t>The groundwork for individualized learning is laid by s</a:t>
            </a:r>
            <a:r>
              <a:rPr lang="en-US" sz="2564">
                <a:solidFill>
                  <a:srgbClr val="FFFFFF"/>
                </a:solidFill>
                <a:latin typeface="Arial"/>
                <a:ea typeface="Arial"/>
                <a:cs typeface="Arial"/>
                <a:sym typeface="Arial"/>
              </a:rPr>
              <a:t>tudents logging in and choosing their target exam, preferred method of learning, and available time.</a:t>
            </a:r>
          </a:p>
          <a:p>
            <a:pPr algn="l">
              <a:lnSpc>
                <a:spcPts val="3415"/>
              </a:lnSpc>
            </a:pPr>
            <a:r>
              <a:rPr lang="en-US" sz="2564">
                <a:solidFill>
                  <a:srgbClr val="FFFFFF"/>
                </a:solidFill>
                <a:latin typeface="Arial"/>
                <a:ea typeface="Arial"/>
                <a:cs typeface="Arial"/>
                <a:sym typeface="Arial"/>
              </a:rPr>
              <a:t>2.</a:t>
            </a:r>
            <a:r>
              <a:rPr lang="en-US" sz="2564" b="true">
                <a:solidFill>
                  <a:srgbClr val="FFFFFF"/>
                </a:solidFill>
                <a:latin typeface="Arial Bold"/>
                <a:ea typeface="Arial Bold"/>
                <a:cs typeface="Arial Bold"/>
                <a:sym typeface="Arial Bold"/>
              </a:rPr>
              <a:t> </a:t>
            </a:r>
            <a:r>
              <a:rPr lang="en-US" sz="2564" u="sng" b="true">
                <a:solidFill>
                  <a:srgbClr val="FFFFFF"/>
                </a:solidFill>
                <a:latin typeface="Arial Bold"/>
                <a:ea typeface="Arial Bold"/>
                <a:cs typeface="Arial Bold"/>
                <a:sym typeface="Arial Bold"/>
              </a:rPr>
              <a:t>Processing of Questions</a:t>
            </a:r>
          </a:p>
          <a:p>
            <a:pPr algn="l">
              <a:lnSpc>
                <a:spcPts val="3415"/>
              </a:lnSpc>
            </a:pPr>
            <a:r>
              <a:rPr lang="en-US" sz="2564">
                <a:solidFill>
                  <a:srgbClr val="FFFFFF"/>
                </a:solidFill>
                <a:latin typeface="Arial"/>
                <a:ea typeface="Arial"/>
                <a:cs typeface="Arial"/>
                <a:sym typeface="Arial"/>
              </a:rPr>
              <a:t>The system highlights high-weighted topics, suggests crucial questions, and analyzes PYQs (both exam-wise and topic-wise).</a:t>
            </a:r>
          </a:p>
          <a:p>
            <a:pPr algn="l">
              <a:lnSpc>
                <a:spcPts val="3415"/>
              </a:lnSpc>
            </a:pPr>
            <a:r>
              <a:rPr lang="en-US" sz="2564" b="true">
                <a:solidFill>
                  <a:srgbClr val="FFFFFF"/>
                </a:solidFill>
                <a:latin typeface="Arial Bold"/>
                <a:ea typeface="Arial Bold"/>
                <a:cs typeface="Arial Bold"/>
                <a:sym typeface="Arial Bold"/>
              </a:rPr>
              <a:t>3. </a:t>
            </a:r>
            <a:r>
              <a:rPr lang="en-US" sz="2564" u="sng" b="true">
                <a:solidFill>
                  <a:srgbClr val="FFFFFF"/>
                </a:solidFill>
                <a:latin typeface="Arial Bold"/>
                <a:ea typeface="Arial Bold"/>
                <a:cs typeface="Arial Bold"/>
                <a:sym typeface="Arial Bold"/>
              </a:rPr>
              <a:t>AI Model</a:t>
            </a:r>
          </a:p>
          <a:p>
            <a:pPr algn="l">
              <a:lnSpc>
                <a:spcPts val="3415"/>
              </a:lnSpc>
            </a:pPr>
            <a:r>
              <a:rPr lang="en-US" sz="2564">
                <a:solidFill>
                  <a:srgbClr val="FFFFFF"/>
                </a:solidFill>
                <a:latin typeface="Arial"/>
                <a:ea typeface="Arial"/>
                <a:cs typeface="Arial"/>
                <a:sym typeface="Arial"/>
              </a:rPr>
              <a:t>The AI model creates a personalized study schedule with suggested questions based on performance metrics (accuracy, speed, and consistency).</a:t>
            </a:r>
          </a:p>
          <a:p>
            <a:pPr algn="l">
              <a:lnSpc>
                <a:spcPts val="3415"/>
              </a:lnSpc>
            </a:pPr>
            <a:r>
              <a:rPr lang="en-US" sz="2564" b="true">
                <a:solidFill>
                  <a:srgbClr val="FFFFFF"/>
                </a:solidFill>
                <a:latin typeface="Arial Bold"/>
                <a:ea typeface="Arial Bold"/>
                <a:cs typeface="Arial Bold"/>
                <a:sym typeface="Arial Bold"/>
              </a:rPr>
              <a:t>4</a:t>
            </a:r>
            <a:r>
              <a:rPr lang="en-US" sz="2564" b="true">
                <a:solidFill>
                  <a:srgbClr val="FFFFFF"/>
                </a:solidFill>
                <a:latin typeface="Arial Bold"/>
                <a:ea typeface="Arial Bold"/>
                <a:cs typeface="Arial Bold"/>
                <a:sym typeface="Arial Bold"/>
              </a:rPr>
              <a:t>. </a:t>
            </a:r>
            <a:r>
              <a:rPr lang="en-US" sz="2564" u="sng" b="true">
                <a:solidFill>
                  <a:srgbClr val="FFFFFF"/>
                </a:solidFill>
                <a:latin typeface="Arial Bold"/>
                <a:ea typeface="Arial Bold"/>
                <a:cs typeface="Arial Bold"/>
                <a:sym typeface="Arial Bold"/>
              </a:rPr>
              <a:t>Chatbot Instructor</a:t>
            </a:r>
          </a:p>
          <a:p>
            <a:pPr algn="l">
              <a:lnSpc>
                <a:spcPts val="3415"/>
              </a:lnSpc>
            </a:pPr>
            <a:r>
              <a:rPr lang="en-US" sz="2564">
                <a:solidFill>
                  <a:srgbClr val="FFFFFF"/>
                </a:solidFill>
                <a:latin typeface="Arial"/>
                <a:ea typeface="Arial"/>
                <a:cs typeface="Arial"/>
                <a:sym typeface="Arial"/>
              </a:rPr>
              <a:t>An NLP-based chatbot offers instant answers to students' questions as well as explanations and suggestions for concepts.</a:t>
            </a:r>
          </a:p>
          <a:p>
            <a:pPr algn="l">
              <a:lnSpc>
                <a:spcPts val="3415"/>
              </a:lnSpc>
            </a:pPr>
            <a:r>
              <a:rPr lang="en-US" sz="2564" b="true">
                <a:solidFill>
                  <a:srgbClr val="FFFFFF"/>
                </a:solidFill>
                <a:latin typeface="Arial Bold"/>
                <a:ea typeface="Arial Bold"/>
                <a:cs typeface="Arial Bold"/>
                <a:sym typeface="Arial Bold"/>
              </a:rPr>
              <a:t>5. </a:t>
            </a:r>
            <a:r>
              <a:rPr lang="en-US" sz="2564" u="sng" b="true">
                <a:solidFill>
                  <a:srgbClr val="FFFFFF"/>
                </a:solidFill>
                <a:latin typeface="Arial Bold"/>
                <a:ea typeface="Arial Bold"/>
                <a:cs typeface="Arial Bold"/>
                <a:sym typeface="Arial Bold"/>
              </a:rPr>
              <a:t>Analytics &amp; Feedback</a:t>
            </a:r>
          </a:p>
          <a:p>
            <a:pPr algn="just">
              <a:lnSpc>
                <a:spcPts val="3415"/>
              </a:lnSpc>
            </a:pPr>
            <a:r>
              <a:rPr lang="en-US" sz="2564">
                <a:solidFill>
                  <a:srgbClr val="FFFFFF"/>
                </a:solidFill>
                <a:latin typeface="Arial"/>
                <a:ea typeface="Arial"/>
                <a:cs typeface="Arial"/>
                <a:sym typeface="Arial"/>
              </a:rPr>
              <a:t>P</a:t>
            </a:r>
            <a:r>
              <a:rPr lang="en-US" sz="2564">
                <a:solidFill>
                  <a:srgbClr val="FFFFFF"/>
                </a:solidFill>
                <a:latin typeface="Arial"/>
                <a:ea typeface="Arial"/>
                <a:cs typeface="Arial"/>
                <a:sym typeface="Arial"/>
              </a:rPr>
              <a:t>erformance dashboards, weak topic highlights, and revision alerts are all produced by mock exams and quizzes.</a:t>
            </a:r>
          </a:p>
          <a:p>
            <a:pPr algn="just">
              <a:lnSpc>
                <a:spcPts val="3415"/>
              </a:lnSpc>
            </a:pPr>
            <a:r>
              <a:rPr lang="en-US" sz="2564" b="true">
                <a:solidFill>
                  <a:srgbClr val="FFFFFF"/>
                </a:solidFill>
                <a:latin typeface="Arial Bold"/>
                <a:ea typeface="Arial Bold"/>
                <a:cs typeface="Arial Bold"/>
                <a:sym typeface="Arial Bold"/>
              </a:rPr>
              <a:t>6. </a:t>
            </a:r>
            <a:r>
              <a:rPr lang="en-US" b="true" sz="2564" u="sng">
                <a:solidFill>
                  <a:srgbClr val="FFFFFF"/>
                </a:solidFill>
                <a:latin typeface="Arial Bold"/>
                <a:ea typeface="Arial Bold"/>
                <a:cs typeface="Arial Bold"/>
                <a:sym typeface="Arial Bold"/>
              </a:rPr>
              <a:t>Admin Panel</a:t>
            </a:r>
          </a:p>
          <a:p>
            <a:pPr algn="l">
              <a:lnSpc>
                <a:spcPts val="3416"/>
              </a:lnSpc>
            </a:pPr>
            <a:r>
              <a:rPr lang="en-US" sz="2564">
                <a:solidFill>
                  <a:srgbClr val="FFFFFF"/>
                </a:solidFill>
                <a:latin typeface="Arial"/>
                <a:ea typeface="Arial"/>
                <a:cs typeface="Arial"/>
                <a:sym typeface="Arial"/>
              </a:rPr>
              <a:t>Admins manage content, monitor student performance, and ensure quality control across the platform.</a:t>
            </a:r>
          </a:p>
          <a:p>
            <a:pPr algn="l">
              <a:lnSpc>
                <a:spcPts val="3415"/>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549952" y="-4685052"/>
            <a:ext cx="15357113" cy="19657105"/>
            <a:chOff x="0" y="0"/>
            <a:chExt cx="20476151" cy="26209473"/>
          </a:xfrm>
        </p:grpSpPr>
        <p:sp>
          <p:nvSpPr>
            <p:cNvPr name="Freeform 3" id="3"/>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3"/>
              <a:stretch>
                <a:fillRect l="-22" t="0" r="-22" b="0"/>
              </a:stretch>
            </a:blipFill>
          </p:spPr>
        </p:sp>
      </p:grpSp>
      <p:grpSp>
        <p:nvGrpSpPr>
          <p:cNvPr name="Group 4" id="4"/>
          <p:cNvGrpSpPr/>
          <p:nvPr/>
        </p:nvGrpSpPr>
        <p:grpSpPr>
          <a:xfrm rot="-5400000">
            <a:off x="450174" y="-6782693"/>
            <a:ext cx="15357113" cy="19657105"/>
            <a:chOff x="0" y="0"/>
            <a:chExt cx="20476151" cy="26209473"/>
          </a:xfrm>
        </p:grpSpPr>
        <p:sp>
          <p:nvSpPr>
            <p:cNvPr name="Freeform 5" id="5"/>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4"/>
              <a:stretch>
                <a:fillRect l="-22" t="0" r="-22" b="0"/>
              </a:stretch>
            </a:blipFill>
          </p:spPr>
        </p:sp>
      </p:grpSp>
      <p:grpSp>
        <p:nvGrpSpPr>
          <p:cNvPr name="Group 6" id="6"/>
          <p:cNvGrpSpPr>
            <a:grpSpLocks noChangeAspect="true"/>
          </p:cNvGrpSpPr>
          <p:nvPr/>
        </p:nvGrpSpPr>
        <p:grpSpPr>
          <a:xfrm rot="-10798857">
            <a:off x="4899431" y="1617886"/>
            <a:ext cx="7945947" cy="4449731"/>
            <a:chOff x="0" y="0"/>
            <a:chExt cx="10594596" cy="5932975"/>
          </a:xfrm>
        </p:grpSpPr>
        <p:sp>
          <p:nvSpPr>
            <p:cNvPr name="Freeform 7" id="7"/>
            <p:cNvSpPr/>
            <p:nvPr/>
          </p:nvSpPr>
          <p:spPr>
            <a:xfrm flipH="false" flipV="false" rot="0">
              <a:off x="0" y="0"/>
              <a:ext cx="10594594" cy="5932932"/>
            </a:xfrm>
            <a:custGeom>
              <a:avLst/>
              <a:gdLst/>
              <a:ahLst/>
              <a:cxnLst/>
              <a:rect r="r" b="b" t="t" l="l"/>
              <a:pathLst>
                <a:path h="5932932" w="10594594">
                  <a:moveTo>
                    <a:pt x="0" y="0"/>
                  </a:moveTo>
                  <a:lnTo>
                    <a:pt x="10594594" y="0"/>
                  </a:lnTo>
                  <a:lnTo>
                    <a:pt x="10594594" y="5932932"/>
                  </a:lnTo>
                  <a:lnTo>
                    <a:pt x="0" y="5932932"/>
                  </a:lnTo>
                  <a:lnTo>
                    <a:pt x="0" y="0"/>
                  </a:lnTo>
                  <a:close/>
                </a:path>
              </a:pathLst>
            </a:custGeom>
            <a:blipFill>
              <a:blip r:embed="rId5"/>
              <a:stretch>
                <a:fillRect l="0" t="0" r="0" b="-399"/>
              </a:stretch>
            </a:blipFill>
          </p:spPr>
        </p:sp>
      </p:grpSp>
      <p:sp>
        <p:nvSpPr>
          <p:cNvPr name="TextBox 8" id="8"/>
          <p:cNvSpPr txBox="true"/>
          <p:nvPr/>
        </p:nvSpPr>
        <p:spPr>
          <a:xfrm rot="0">
            <a:off x="472516" y="1597515"/>
            <a:ext cx="8180495" cy="11370885"/>
          </a:xfrm>
          <a:prstGeom prst="rect">
            <a:avLst/>
          </a:prstGeom>
        </p:spPr>
        <p:txBody>
          <a:bodyPr anchor="t" rtlCol="false" tIns="0" lIns="0" bIns="0" rIns="0">
            <a:spAutoFit/>
          </a:bodyPr>
          <a:lstStyle/>
          <a:p>
            <a:pPr algn="l">
              <a:lnSpc>
                <a:spcPts val="2665"/>
              </a:lnSpc>
            </a:pPr>
            <a:r>
              <a:rPr lang="en-US" sz="2020">
                <a:solidFill>
                  <a:srgbClr val="FFFFFF"/>
                </a:solidFill>
                <a:latin typeface="Arial"/>
                <a:ea typeface="Arial"/>
                <a:cs typeface="Arial"/>
                <a:sym typeface="Arial"/>
              </a:rPr>
              <a:t>1. </a:t>
            </a:r>
            <a:r>
              <a:rPr lang="en-US" sz="2020" u="sng" b="true">
                <a:solidFill>
                  <a:srgbClr val="FFFFFF"/>
                </a:solidFill>
                <a:latin typeface="Arial Bold"/>
                <a:ea typeface="Arial Bold"/>
                <a:cs typeface="Arial Bold"/>
                <a:sym typeface="Arial Bold"/>
              </a:rPr>
              <a:t>Individualized Education</a:t>
            </a:r>
          </a:p>
          <a:p>
            <a:pPr algn="l">
              <a:lnSpc>
                <a:spcPts val="2665"/>
              </a:lnSpc>
            </a:pPr>
            <a:r>
              <a:rPr lang="en-US" sz="2020">
                <a:solidFill>
                  <a:srgbClr val="FFFFFF"/>
                </a:solidFill>
                <a:latin typeface="Arial"/>
                <a:ea typeface="Arial"/>
                <a:cs typeface="Arial"/>
                <a:sym typeface="Arial"/>
              </a:rPr>
              <a:t>AI generates a personalized study schedule based on: Exam type (UPSC, JEE, NEET, etc.), </a:t>
            </a:r>
            <a:r>
              <a:rPr lang="en-US" sz="2020">
                <a:solidFill>
                  <a:srgbClr val="FFFFFF"/>
                </a:solidFill>
                <a:latin typeface="Arial"/>
                <a:ea typeface="Arial"/>
                <a:cs typeface="Arial"/>
                <a:sym typeface="Arial"/>
              </a:rPr>
              <a:t>The s</a:t>
            </a:r>
            <a:r>
              <a:rPr lang="en-US" sz="2020">
                <a:solidFill>
                  <a:srgbClr val="FFFFFF"/>
                </a:solidFill>
                <a:latin typeface="Arial"/>
                <a:ea typeface="Arial"/>
                <a:cs typeface="Arial"/>
                <a:sym typeface="Arial"/>
              </a:rPr>
              <a:t>tudent's availability, pace, and areas of weakness.</a:t>
            </a:r>
          </a:p>
          <a:p>
            <a:pPr algn="l">
              <a:lnSpc>
                <a:spcPts val="2665"/>
              </a:lnSpc>
            </a:pPr>
            <a:r>
              <a:rPr lang="en-US" sz="2020">
                <a:solidFill>
                  <a:srgbClr val="FFFFFF"/>
                </a:solidFill>
                <a:latin typeface="Arial"/>
                <a:ea typeface="Arial"/>
                <a:cs typeface="Arial"/>
                <a:sym typeface="Arial"/>
              </a:rPr>
              <a:t>Plans are dynamically updated in response to performance.</a:t>
            </a:r>
          </a:p>
          <a:p>
            <a:pPr algn="l">
              <a:lnSpc>
                <a:spcPts val="2665"/>
              </a:lnSpc>
            </a:pPr>
          </a:p>
          <a:p>
            <a:pPr algn="l">
              <a:lnSpc>
                <a:spcPts val="2665"/>
              </a:lnSpc>
            </a:pPr>
            <a:r>
              <a:rPr lang="en-US" sz="2020">
                <a:solidFill>
                  <a:srgbClr val="FFFFFF"/>
                </a:solidFill>
                <a:latin typeface="Arial"/>
                <a:ea typeface="Arial"/>
                <a:cs typeface="Arial"/>
                <a:sym typeface="Arial"/>
              </a:rPr>
              <a:t>2. </a:t>
            </a:r>
            <a:r>
              <a:rPr lang="en-US" sz="2020" u="sng" b="true">
                <a:solidFill>
                  <a:srgbClr val="FFFFFF"/>
                </a:solidFill>
                <a:latin typeface="Arial Bold"/>
                <a:ea typeface="Arial Bold"/>
                <a:cs typeface="Arial Bold"/>
                <a:sym typeface="Arial Bold"/>
              </a:rPr>
              <a:t>Flexible Mock Test Creator</a:t>
            </a:r>
          </a:p>
          <a:p>
            <a:pPr algn="l">
              <a:lnSpc>
                <a:spcPts val="2665"/>
              </a:lnSpc>
            </a:pPr>
            <a:r>
              <a:rPr lang="en-US" sz="2020">
                <a:solidFill>
                  <a:srgbClr val="FFFFFF"/>
                </a:solidFill>
                <a:latin typeface="Arial"/>
                <a:ea typeface="Arial"/>
                <a:cs typeface="Arial"/>
                <a:sym typeface="Arial"/>
              </a:rPr>
              <a:t>Test creation by topic, section, and length.</a:t>
            </a:r>
          </a:p>
          <a:p>
            <a:pPr algn="l">
              <a:lnSpc>
                <a:spcPts val="2665"/>
              </a:lnSpc>
            </a:pPr>
            <a:r>
              <a:rPr lang="en-US" sz="2020">
                <a:solidFill>
                  <a:srgbClr val="FFFFFF"/>
                </a:solidFill>
                <a:latin typeface="Arial"/>
                <a:ea typeface="Arial"/>
                <a:cs typeface="Arial"/>
                <a:sym typeface="Arial"/>
              </a:rPr>
              <a:t>Based on student responses, difficulty changes in real time.</a:t>
            </a:r>
          </a:p>
          <a:p>
            <a:pPr algn="l">
              <a:lnSpc>
                <a:spcPts val="2665"/>
              </a:lnSpc>
            </a:pPr>
          </a:p>
          <a:p>
            <a:pPr algn="l">
              <a:lnSpc>
                <a:spcPts val="2665"/>
              </a:lnSpc>
            </a:pPr>
            <a:r>
              <a:rPr lang="en-US" sz="2020">
                <a:solidFill>
                  <a:srgbClr val="FFFFFF"/>
                </a:solidFill>
                <a:latin typeface="Arial"/>
                <a:ea typeface="Arial"/>
                <a:cs typeface="Arial"/>
                <a:sym typeface="Arial"/>
              </a:rPr>
              <a:t>3. </a:t>
            </a:r>
            <a:r>
              <a:rPr lang="en-US" sz="2020" u="sng" b="true">
                <a:solidFill>
                  <a:srgbClr val="FFFFFF"/>
                </a:solidFill>
                <a:latin typeface="Arial Bold"/>
                <a:ea typeface="Arial Bold"/>
                <a:cs typeface="Arial Bold"/>
                <a:sym typeface="Arial Bold"/>
              </a:rPr>
              <a:t>Dashboard for Performance Analytics</a:t>
            </a:r>
          </a:p>
          <a:p>
            <a:pPr algn="l">
              <a:lnSpc>
                <a:spcPts val="2665"/>
              </a:lnSpc>
            </a:pPr>
            <a:r>
              <a:rPr lang="en-US" sz="2020">
                <a:solidFill>
                  <a:srgbClr val="FFFFFF"/>
                </a:solidFill>
                <a:latin typeface="Arial"/>
                <a:ea typeface="Arial"/>
                <a:cs typeface="Arial"/>
                <a:sym typeface="Arial"/>
              </a:rPr>
              <a:t>Visual progress monitoring using heatmaps, graphs, and charts.</a:t>
            </a:r>
          </a:p>
          <a:p>
            <a:pPr algn="l">
              <a:lnSpc>
                <a:spcPts val="2665"/>
              </a:lnSpc>
            </a:pPr>
            <a:r>
              <a:rPr lang="en-US" sz="2020">
                <a:solidFill>
                  <a:srgbClr val="FFFFFF"/>
                </a:solidFill>
                <a:latin typeface="Arial"/>
                <a:ea typeface="Arial"/>
                <a:cs typeface="Arial"/>
                <a:sym typeface="Arial"/>
              </a:rPr>
              <a:t>Reports on accuracy, speed, and consistency</a:t>
            </a:r>
          </a:p>
          <a:p>
            <a:pPr algn="l">
              <a:lnSpc>
                <a:spcPts val="2665"/>
              </a:lnSpc>
            </a:pPr>
          </a:p>
          <a:p>
            <a:pPr algn="l">
              <a:lnSpc>
                <a:spcPts val="2665"/>
              </a:lnSpc>
            </a:pPr>
            <a:r>
              <a:rPr lang="en-US" sz="2020">
                <a:solidFill>
                  <a:srgbClr val="FFFFFF"/>
                </a:solidFill>
                <a:latin typeface="Arial"/>
                <a:ea typeface="Arial"/>
                <a:cs typeface="Arial"/>
                <a:sym typeface="Arial"/>
              </a:rPr>
              <a:t>4. </a:t>
            </a:r>
            <a:r>
              <a:rPr lang="en-US" sz="2020" u="sng" b="true">
                <a:solidFill>
                  <a:srgbClr val="FFFFFF"/>
                </a:solidFill>
                <a:latin typeface="Arial Bold"/>
                <a:ea typeface="Arial Bold"/>
                <a:cs typeface="Arial Bold"/>
                <a:sym typeface="Arial Bold"/>
              </a:rPr>
              <a:t>PYQ analysis Engine</a:t>
            </a:r>
          </a:p>
          <a:p>
            <a:pPr algn="l">
              <a:lnSpc>
                <a:spcPts val="2665"/>
              </a:lnSpc>
            </a:pPr>
            <a:r>
              <a:rPr lang="en-US" sz="2020" u="none">
                <a:solidFill>
                  <a:srgbClr val="FFFFFF"/>
                </a:solidFill>
                <a:latin typeface="Arial"/>
                <a:ea typeface="Arial"/>
                <a:cs typeface="Arial"/>
                <a:sym typeface="Arial"/>
              </a:rPr>
              <a:t>Analysis </a:t>
            </a:r>
            <a:r>
              <a:rPr lang="en-US" sz="2020">
                <a:solidFill>
                  <a:srgbClr val="FFFFFF"/>
                </a:solidFill>
                <a:latin typeface="Arial"/>
                <a:ea typeface="Arial"/>
                <a:cs typeface="Arial"/>
                <a:sym typeface="Arial"/>
              </a:rPr>
              <a:t>of PYQ Previous Year Questions (PYQs) categorized by the engine. Each question is tagged according to its frequency and difficulty</a:t>
            </a:r>
          </a:p>
          <a:p>
            <a:pPr algn="l">
              <a:lnSpc>
                <a:spcPts val="2665"/>
              </a:lnSpc>
            </a:pPr>
          </a:p>
          <a:p>
            <a:pPr algn="l">
              <a:lnSpc>
                <a:spcPts val="2665"/>
              </a:lnSpc>
            </a:pPr>
            <a:r>
              <a:rPr lang="en-US" sz="2020">
                <a:solidFill>
                  <a:srgbClr val="FFFFFF"/>
                </a:solidFill>
                <a:latin typeface="Arial"/>
                <a:ea typeface="Arial"/>
                <a:cs typeface="Arial"/>
                <a:sym typeface="Arial"/>
              </a:rPr>
              <a:t>5. </a:t>
            </a:r>
            <a:r>
              <a:rPr lang="en-US" sz="2020" u="sng" b="true">
                <a:solidFill>
                  <a:srgbClr val="FFFFFF"/>
                </a:solidFill>
                <a:latin typeface="Arial Bold"/>
                <a:ea typeface="Arial Bold"/>
                <a:cs typeface="Arial Bold"/>
                <a:sym typeface="Arial Bold"/>
              </a:rPr>
              <a:t>AI Chatbot for Clearing Up Doubts</a:t>
            </a:r>
          </a:p>
          <a:p>
            <a:pPr algn="l">
              <a:lnSpc>
                <a:spcPts val="2665"/>
              </a:lnSpc>
            </a:pPr>
            <a:r>
              <a:rPr lang="en-US" sz="2020" u="sng" b="true">
                <a:solidFill>
                  <a:srgbClr val="FFFFFF"/>
                </a:solidFill>
                <a:latin typeface="Arial Bold"/>
                <a:ea typeface="Arial Bold"/>
                <a:cs typeface="Arial Bold"/>
                <a:sym typeface="Arial Bold"/>
              </a:rPr>
              <a:t>C</a:t>
            </a:r>
            <a:r>
              <a:rPr lang="en-US" sz="2020" u="none">
                <a:solidFill>
                  <a:srgbClr val="FFFFFF"/>
                </a:solidFill>
                <a:latin typeface="Arial"/>
                <a:ea typeface="Arial"/>
                <a:cs typeface="Arial"/>
                <a:sym typeface="Arial"/>
              </a:rPr>
              <a:t>o</a:t>
            </a:r>
            <a:r>
              <a:rPr lang="en-US" sz="2020">
                <a:solidFill>
                  <a:srgbClr val="FFFFFF"/>
                </a:solidFill>
                <a:latin typeface="Arial"/>
                <a:ea typeface="Arial"/>
                <a:cs typeface="Arial"/>
                <a:sym typeface="Arial"/>
              </a:rPr>
              <a:t>mprehends questions in natural language (voice or text). P</a:t>
            </a:r>
            <a:r>
              <a:rPr lang="en-US" sz="2020">
                <a:solidFill>
                  <a:srgbClr val="FFFFFF"/>
                </a:solidFill>
                <a:latin typeface="Arial"/>
                <a:ea typeface="Arial"/>
                <a:cs typeface="Arial"/>
                <a:sym typeface="Arial"/>
              </a:rPr>
              <a:t>rovides clarifications, examples, and answers to conceptual questions.</a:t>
            </a:r>
          </a:p>
          <a:p>
            <a:pPr algn="l">
              <a:lnSpc>
                <a:spcPts val="2665"/>
              </a:lnSpc>
            </a:pPr>
          </a:p>
          <a:p>
            <a:pPr algn="l">
              <a:lnSpc>
                <a:spcPts val="2665"/>
              </a:lnSpc>
            </a:pPr>
            <a:r>
              <a:rPr lang="en-US" sz="2020">
                <a:solidFill>
                  <a:srgbClr val="FFFFFF"/>
                </a:solidFill>
                <a:latin typeface="Arial"/>
                <a:ea typeface="Arial"/>
                <a:cs typeface="Arial"/>
                <a:sym typeface="Arial"/>
              </a:rPr>
              <a:t>6. </a:t>
            </a:r>
            <a:r>
              <a:rPr lang="en-US" sz="2020" u="sng" b="true">
                <a:solidFill>
                  <a:srgbClr val="FFFFFF"/>
                </a:solidFill>
                <a:latin typeface="Arial Bold"/>
                <a:ea typeface="Arial Bold"/>
                <a:cs typeface="Arial Bold"/>
                <a:sym typeface="Arial Bold"/>
              </a:rPr>
              <a:t>Smart Feedback &amp; Recommendations</a:t>
            </a:r>
          </a:p>
          <a:p>
            <a:pPr algn="l">
              <a:lnSpc>
                <a:spcPts val="2665"/>
              </a:lnSpc>
            </a:pPr>
            <a:r>
              <a:rPr lang="en-US" sz="2020">
                <a:solidFill>
                  <a:srgbClr val="FFFFFF"/>
                </a:solidFill>
                <a:latin typeface="Arial"/>
                <a:ea typeface="Arial"/>
                <a:cs typeface="Arial"/>
                <a:sym typeface="Arial"/>
              </a:rPr>
              <a:t>Feedback in real time following each test or subject. Makes specific practice recommendations based on areas of weakness.</a:t>
            </a:r>
          </a:p>
          <a:p>
            <a:pPr algn="l">
              <a:lnSpc>
                <a:spcPts val="2665"/>
              </a:lnSpc>
            </a:pPr>
          </a:p>
          <a:p>
            <a:pPr algn="l">
              <a:lnSpc>
                <a:spcPts val="2665"/>
              </a:lnSpc>
            </a:pPr>
          </a:p>
          <a:p>
            <a:pPr algn="l">
              <a:lnSpc>
                <a:spcPts val="2665"/>
              </a:lnSpc>
            </a:pPr>
          </a:p>
          <a:p>
            <a:pPr algn="l">
              <a:lnSpc>
                <a:spcPts val="2665"/>
              </a:lnSpc>
            </a:pPr>
          </a:p>
          <a:p>
            <a:pPr algn="l">
              <a:lnSpc>
                <a:spcPts val="2665"/>
              </a:lnSpc>
            </a:pPr>
          </a:p>
          <a:p>
            <a:pPr algn="l">
              <a:lnSpc>
                <a:spcPts val="2665"/>
              </a:lnSpc>
            </a:pPr>
          </a:p>
          <a:p>
            <a:pPr algn="l">
              <a:lnSpc>
                <a:spcPts val="2665"/>
              </a:lnSpc>
            </a:pPr>
          </a:p>
          <a:p>
            <a:pPr algn="l">
              <a:lnSpc>
                <a:spcPts val="2665"/>
              </a:lnSpc>
            </a:pPr>
          </a:p>
          <a:p>
            <a:pPr algn="l">
              <a:lnSpc>
                <a:spcPts val="2665"/>
              </a:lnSpc>
            </a:pPr>
          </a:p>
        </p:txBody>
      </p:sp>
      <p:sp>
        <p:nvSpPr>
          <p:cNvPr name="TextBox 9" id="9"/>
          <p:cNvSpPr txBox="true"/>
          <p:nvPr/>
        </p:nvSpPr>
        <p:spPr>
          <a:xfrm rot="0">
            <a:off x="9220200" y="1597515"/>
            <a:ext cx="8460011" cy="8264411"/>
          </a:xfrm>
          <a:prstGeom prst="rect">
            <a:avLst/>
          </a:prstGeom>
        </p:spPr>
        <p:txBody>
          <a:bodyPr anchor="t" rtlCol="false" tIns="0" lIns="0" bIns="0" rIns="0">
            <a:spAutoFit/>
          </a:bodyPr>
          <a:lstStyle/>
          <a:p>
            <a:pPr algn="l">
              <a:lnSpc>
                <a:spcPts val="2769"/>
              </a:lnSpc>
            </a:pPr>
            <a:r>
              <a:rPr lang="en-US" sz="2100">
                <a:solidFill>
                  <a:srgbClr val="FFFFFF"/>
                </a:solidFill>
                <a:latin typeface="Arial"/>
                <a:ea typeface="Arial"/>
                <a:cs typeface="Arial"/>
                <a:sym typeface="Arial"/>
              </a:rPr>
              <a:t>1. </a:t>
            </a:r>
            <a:r>
              <a:rPr lang="en-US" sz="2100" u="sng" b="true">
                <a:solidFill>
                  <a:srgbClr val="FFFFFF"/>
                </a:solidFill>
                <a:latin typeface="Arial Bold"/>
                <a:ea typeface="Arial Bold"/>
                <a:cs typeface="Arial Bold"/>
                <a:sym typeface="Arial Bold"/>
              </a:rPr>
              <a:t>Adaptive Learning Driven by AI</a:t>
            </a:r>
          </a:p>
          <a:p>
            <a:pPr algn="l">
              <a:lnSpc>
                <a:spcPts val="2769"/>
              </a:lnSpc>
            </a:pPr>
            <a:r>
              <a:rPr lang="en-US" sz="2100">
                <a:solidFill>
                  <a:srgbClr val="FFFFFF"/>
                </a:solidFill>
                <a:latin typeface="Arial"/>
                <a:ea typeface="Arial"/>
                <a:cs typeface="Arial"/>
                <a:sym typeface="Arial"/>
              </a:rPr>
              <a:t>Learning plans, test difficulty, and revision techniques can be changed in real time based on performance, something that traditional apps do not offer.</a:t>
            </a:r>
          </a:p>
          <a:p>
            <a:pPr algn="l">
              <a:lnSpc>
                <a:spcPts val="2769"/>
              </a:lnSpc>
            </a:pPr>
          </a:p>
          <a:p>
            <a:pPr algn="l">
              <a:lnSpc>
                <a:spcPts val="2769"/>
              </a:lnSpc>
            </a:pPr>
            <a:r>
              <a:rPr lang="en-US" sz="2100" b="true">
                <a:solidFill>
                  <a:srgbClr val="FFFFFF"/>
                </a:solidFill>
                <a:latin typeface="Arial Bold"/>
                <a:ea typeface="Arial Bold"/>
                <a:cs typeface="Arial Bold"/>
                <a:sym typeface="Arial Bold"/>
              </a:rPr>
              <a:t> 2.</a:t>
            </a:r>
            <a:r>
              <a:rPr lang="en-US" b="true" sz="2100" u="sng">
                <a:solidFill>
                  <a:srgbClr val="FFFFFF"/>
                </a:solidFill>
                <a:latin typeface="Arial Bold"/>
                <a:ea typeface="Arial Bold"/>
                <a:cs typeface="Arial Bold"/>
                <a:sym typeface="Arial Bold"/>
              </a:rPr>
              <a:t>Aware of Context Chatbot Instructor</a:t>
            </a:r>
          </a:p>
          <a:p>
            <a:pPr algn="l">
              <a:lnSpc>
                <a:spcPts val="2769"/>
              </a:lnSpc>
            </a:pPr>
            <a:r>
              <a:rPr lang="en-US" sz="2100">
                <a:solidFill>
                  <a:srgbClr val="FFFFFF"/>
                </a:solidFill>
                <a:latin typeface="Arial"/>
                <a:ea typeface="Arial"/>
                <a:cs typeface="Arial"/>
                <a:sym typeface="Arial"/>
              </a:rPr>
              <a:t>In ord</a:t>
            </a:r>
            <a:r>
              <a:rPr lang="en-US" sz="2100">
                <a:solidFill>
                  <a:srgbClr val="FFFFFF"/>
                </a:solidFill>
                <a:latin typeface="Arial"/>
                <a:ea typeface="Arial"/>
                <a:cs typeface="Arial"/>
                <a:sym typeface="Arial"/>
              </a:rPr>
              <a:t>er to provide customized explanations rather than generic answers, the chatbot takes into account the student's level, the scope of the syllabus, and previous mistakes</a:t>
            </a:r>
          </a:p>
          <a:p>
            <a:pPr algn="l">
              <a:lnSpc>
                <a:spcPts val="2769"/>
              </a:lnSpc>
            </a:pPr>
          </a:p>
          <a:p>
            <a:pPr algn="l">
              <a:lnSpc>
                <a:spcPts val="2769"/>
              </a:lnSpc>
            </a:pPr>
            <a:r>
              <a:rPr lang="en-US" sz="2100" b="true">
                <a:solidFill>
                  <a:srgbClr val="FFFFFF"/>
                </a:solidFill>
                <a:latin typeface="Arial Bold"/>
                <a:ea typeface="Arial Bold"/>
                <a:cs typeface="Arial Bold"/>
                <a:sym typeface="Arial Bold"/>
              </a:rPr>
              <a:t> 3.</a:t>
            </a:r>
            <a:r>
              <a:rPr lang="en-US" sz="2100" u="sng" b="true">
                <a:solidFill>
                  <a:srgbClr val="FFFFFF"/>
                </a:solidFill>
                <a:latin typeface="Arial Bold"/>
                <a:ea typeface="Arial Bold"/>
                <a:cs typeface="Arial Bold"/>
                <a:sym typeface="Arial Bold"/>
              </a:rPr>
              <a:t>In-Depth PYQ Integration</a:t>
            </a:r>
            <a:r>
              <a:rPr lang="en-US" sz="2100" u="sng">
                <a:solidFill>
                  <a:srgbClr val="FFFFFF"/>
                </a:solidFill>
                <a:latin typeface="Arial"/>
                <a:ea typeface="Arial"/>
                <a:cs typeface="Arial"/>
                <a:sym typeface="Arial"/>
              </a:rPr>
              <a:t> </a:t>
            </a:r>
          </a:p>
          <a:p>
            <a:pPr algn="l">
              <a:lnSpc>
                <a:spcPts val="2769"/>
              </a:lnSpc>
            </a:pPr>
            <a:r>
              <a:rPr lang="en-US" sz="2100">
                <a:solidFill>
                  <a:srgbClr val="FFFFFF"/>
                </a:solidFill>
                <a:latin typeface="Arial"/>
                <a:ea typeface="Arial"/>
                <a:cs typeface="Arial"/>
                <a:sym typeface="Arial"/>
              </a:rPr>
              <a:t>A distinct advantage f</a:t>
            </a:r>
            <a:r>
              <a:rPr lang="en-US" sz="2100" u="none">
                <a:solidFill>
                  <a:srgbClr val="FFFFFF"/>
                </a:solidFill>
                <a:latin typeface="Arial"/>
                <a:ea typeface="Arial"/>
                <a:cs typeface="Arial"/>
                <a:sym typeface="Arial"/>
              </a:rPr>
              <a:t>o</a:t>
            </a:r>
            <a:r>
              <a:rPr lang="en-US" sz="2100">
                <a:solidFill>
                  <a:srgbClr val="FFFFFF"/>
                </a:solidFill>
                <a:latin typeface="Arial"/>
                <a:ea typeface="Arial"/>
                <a:cs typeface="Arial"/>
                <a:sym typeface="Arial"/>
              </a:rPr>
              <a:t>r</a:t>
            </a:r>
            <a:r>
              <a:rPr lang="en-US" sz="2100" u="none">
                <a:solidFill>
                  <a:srgbClr val="FFFFFF"/>
                </a:solidFill>
                <a:latin typeface="Arial"/>
                <a:ea typeface="Arial"/>
                <a:cs typeface="Arial"/>
                <a:sym typeface="Arial"/>
              </a:rPr>
              <a:t> </a:t>
            </a:r>
            <a:r>
              <a:rPr lang="en-US" sz="2100">
                <a:solidFill>
                  <a:srgbClr val="FFFFFF"/>
                </a:solidFill>
                <a:latin typeface="Arial"/>
                <a:ea typeface="Arial"/>
                <a:cs typeface="Arial"/>
                <a:sym typeface="Arial"/>
              </a:rPr>
              <a:t>competitive exam</a:t>
            </a:r>
            <a:r>
              <a:rPr lang="en-US" sz="2100" u="none">
                <a:solidFill>
                  <a:srgbClr val="FFFFFF"/>
                </a:solidFill>
                <a:latin typeface="Arial"/>
                <a:ea typeface="Arial"/>
                <a:cs typeface="Arial"/>
                <a:sym typeface="Arial"/>
              </a:rPr>
              <a:t>s </a:t>
            </a:r>
            <a:r>
              <a:rPr lang="en-US" sz="2100">
                <a:solidFill>
                  <a:srgbClr val="FFFFFF"/>
                </a:solidFill>
                <a:latin typeface="Arial"/>
                <a:ea typeface="Arial"/>
                <a:cs typeface="Arial"/>
                <a:sym typeface="Arial"/>
              </a:rPr>
              <a:t>i</a:t>
            </a:r>
            <a:r>
              <a:rPr lang="en-US" sz="2100" u="none">
                <a:solidFill>
                  <a:srgbClr val="FFFFFF"/>
                </a:solidFill>
                <a:latin typeface="Arial"/>
                <a:ea typeface="Arial"/>
                <a:cs typeface="Arial"/>
                <a:sym typeface="Arial"/>
              </a:rPr>
              <a:t>s</a:t>
            </a:r>
            <a:r>
              <a:rPr lang="en-US" sz="2100">
                <a:solidFill>
                  <a:srgbClr val="FFFFFF"/>
                </a:solidFill>
                <a:latin typeface="Arial"/>
                <a:ea typeface="Arial"/>
                <a:cs typeface="Arial"/>
                <a:sym typeface="Arial"/>
              </a:rPr>
              <a:t> the use of machine learn</a:t>
            </a:r>
            <a:r>
              <a:rPr lang="en-US" sz="2100" u="none">
                <a:solidFill>
                  <a:srgbClr val="FFFFFF"/>
                </a:solidFill>
                <a:latin typeface="Arial"/>
                <a:ea typeface="Arial"/>
                <a:cs typeface="Arial"/>
                <a:sym typeface="Arial"/>
              </a:rPr>
              <a:t>ing </a:t>
            </a:r>
            <a:r>
              <a:rPr lang="en-US" sz="2100">
                <a:solidFill>
                  <a:srgbClr val="FFFFFF"/>
                </a:solidFill>
                <a:latin typeface="Arial"/>
                <a:ea typeface="Arial"/>
                <a:cs typeface="Arial"/>
                <a:sym typeface="Arial"/>
              </a:rPr>
              <a:t>(</a:t>
            </a:r>
            <a:r>
              <a:rPr lang="en-US" sz="2100" u="none">
                <a:solidFill>
                  <a:srgbClr val="FFFFFF"/>
                </a:solidFill>
                <a:latin typeface="Arial"/>
                <a:ea typeface="Arial"/>
                <a:cs typeface="Arial"/>
                <a:sym typeface="Arial"/>
              </a:rPr>
              <a:t>ML</a:t>
            </a:r>
            <a:r>
              <a:rPr lang="en-US" sz="2100">
                <a:solidFill>
                  <a:srgbClr val="FFFFFF"/>
                </a:solidFill>
                <a:latin typeface="Arial"/>
                <a:ea typeface="Arial"/>
                <a:cs typeface="Arial"/>
                <a:sym typeface="Arial"/>
              </a:rPr>
              <a:t>) to identify patterns in years worth of prior papers and direct attention toward high-weightage subjects.</a:t>
            </a:r>
          </a:p>
          <a:p>
            <a:pPr algn="l">
              <a:lnSpc>
                <a:spcPts val="2769"/>
              </a:lnSpc>
            </a:pPr>
          </a:p>
          <a:p>
            <a:pPr algn="l">
              <a:lnSpc>
                <a:spcPts val="2769"/>
              </a:lnSpc>
            </a:pPr>
            <a:r>
              <a:rPr lang="en-US" b="true" sz="2100">
                <a:solidFill>
                  <a:srgbClr val="FFFFFF"/>
                </a:solidFill>
                <a:latin typeface="Arial Bold"/>
                <a:ea typeface="Arial Bold"/>
                <a:cs typeface="Arial Bold"/>
                <a:sym typeface="Arial Bold"/>
              </a:rPr>
              <a:t> 4. </a:t>
            </a:r>
            <a:r>
              <a:rPr lang="en-US" b="true" sz="2100" u="sng">
                <a:solidFill>
                  <a:srgbClr val="FFFFFF"/>
                </a:solidFill>
                <a:latin typeface="Arial Bold"/>
                <a:ea typeface="Arial Bold"/>
                <a:cs typeface="Arial Bold"/>
                <a:sym typeface="Arial Bold"/>
              </a:rPr>
              <a:t>Flexibility in Multiple Exams</a:t>
            </a:r>
          </a:p>
          <a:p>
            <a:pPr algn="l">
              <a:lnSpc>
                <a:spcPts val="2769"/>
              </a:lnSpc>
            </a:pPr>
            <a:r>
              <a:rPr lang="en-US" sz="2100">
                <a:solidFill>
                  <a:srgbClr val="FFFFFF"/>
                </a:solidFill>
                <a:latin typeface="Arial"/>
                <a:ea typeface="Arial"/>
                <a:cs typeface="Arial"/>
                <a:sym typeface="Arial"/>
              </a:rPr>
              <a:t>This tool supports multiple exams (JEE, NEET, UPSC, etc.) with a modular configuration, in contrast to single-exam platforms.</a:t>
            </a:r>
          </a:p>
          <a:p>
            <a:pPr algn="l">
              <a:lnSpc>
                <a:spcPts val="2769"/>
              </a:lnSpc>
            </a:pPr>
          </a:p>
          <a:p>
            <a:pPr algn="l">
              <a:lnSpc>
                <a:spcPts val="2769"/>
              </a:lnSpc>
            </a:pPr>
            <a:r>
              <a:rPr lang="en-US" b="true" sz="2100">
                <a:solidFill>
                  <a:srgbClr val="FFFFFF"/>
                </a:solidFill>
                <a:latin typeface="Arial Bold"/>
                <a:ea typeface="Arial Bold"/>
                <a:cs typeface="Arial Bold"/>
                <a:sym typeface="Arial Bold"/>
              </a:rPr>
              <a:t> 5.</a:t>
            </a:r>
            <a:r>
              <a:rPr lang="en-US" b="true" sz="2100" u="sng">
                <a:solidFill>
                  <a:srgbClr val="FFFFFF"/>
                </a:solidFill>
                <a:latin typeface="Arial Bold"/>
                <a:ea typeface="Arial Bold"/>
                <a:cs typeface="Arial Bold"/>
                <a:sym typeface="Arial Bold"/>
              </a:rPr>
              <a:t> The Learning Loop Supported by Data</a:t>
            </a:r>
          </a:p>
          <a:p>
            <a:pPr algn="l">
              <a:lnSpc>
                <a:spcPts val="2769"/>
              </a:lnSpc>
            </a:pPr>
            <a:r>
              <a:rPr lang="en-US" b="true" sz="2100" u="sng">
                <a:solidFill>
                  <a:srgbClr val="FFFFFF"/>
                </a:solidFill>
                <a:latin typeface="Arial Bold"/>
                <a:ea typeface="Arial Bold"/>
                <a:cs typeface="Arial Bold"/>
                <a:sym typeface="Arial Bold"/>
              </a:rPr>
              <a:t>It</a:t>
            </a:r>
            <a:r>
              <a:rPr lang="en-US" sz="2100">
                <a:solidFill>
                  <a:srgbClr val="FFFFFF"/>
                </a:solidFill>
                <a:latin typeface="Arial"/>
                <a:ea typeface="Arial"/>
                <a:cs typeface="Arial"/>
                <a:sym typeface="Arial"/>
              </a:rPr>
              <a:t> </a:t>
            </a:r>
            <a:r>
              <a:rPr lang="en-US" sz="2100" u="none">
                <a:solidFill>
                  <a:srgbClr val="FFFFFF"/>
                </a:solidFill>
                <a:latin typeface="Arial"/>
                <a:ea typeface="Arial"/>
                <a:cs typeface="Arial"/>
                <a:sym typeface="Arial"/>
              </a:rPr>
              <a:t>c</a:t>
            </a:r>
            <a:r>
              <a:rPr lang="en-US" sz="2100">
                <a:solidFill>
                  <a:srgbClr val="FFFFFF"/>
                </a:solidFill>
                <a:latin typeface="Arial"/>
                <a:ea typeface="Arial"/>
                <a:cs typeface="Arial"/>
                <a:sym typeface="Arial"/>
              </a:rPr>
              <a:t>ontinuously improves suggestions using r</a:t>
            </a:r>
            <a:r>
              <a:rPr lang="en-US" sz="2100" u="none">
                <a:solidFill>
                  <a:srgbClr val="FFFFFF"/>
                </a:solidFill>
                <a:latin typeface="Arial"/>
                <a:ea typeface="Arial"/>
                <a:cs typeface="Arial"/>
                <a:sym typeface="Arial"/>
              </a:rPr>
              <a:t>e</a:t>
            </a:r>
            <a:r>
              <a:rPr lang="en-US" sz="2100">
                <a:solidFill>
                  <a:srgbClr val="FFFFFF"/>
                </a:solidFill>
                <a:latin typeface="Arial"/>
                <a:ea typeface="Arial"/>
                <a:cs typeface="Arial"/>
                <a:sym typeface="Arial"/>
              </a:rPr>
              <a:t>al</a:t>
            </a:r>
            <a:r>
              <a:rPr lang="en-US" sz="2100" u="none">
                <a:solidFill>
                  <a:srgbClr val="FFFFFF"/>
                </a:solidFill>
                <a:latin typeface="Arial"/>
                <a:ea typeface="Arial"/>
                <a:cs typeface="Arial"/>
                <a:sym typeface="Arial"/>
              </a:rPr>
              <a:t> </a:t>
            </a:r>
            <a:r>
              <a:rPr lang="en-US" sz="2100">
                <a:solidFill>
                  <a:srgbClr val="FFFFFF"/>
                </a:solidFill>
                <a:latin typeface="Arial"/>
                <a:ea typeface="Arial"/>
                <a:cs typeface="Arial"/>
                <a:sym typeface="Arial"/>
              </a:rPr>
              <a:t>l</a:t>
            </a:r>
            <a:r>
              <a:rPr lang="en-US" sz="2100" u="none">
                <a:solidFill>
                  <a:srgbClr val="FFFFFF"/>
                </a:solidFill>
                <a:latin typeface="Arial"/>
                <a:ea typeface="Arial"/>
                <a:cs typeface="Arial"/>
                <a:sym typeface="Arial"/>
              </a:rPr>
              <a:t>earning </a:t>
            </a:r>
            <a:r>
              <a:rPr lang="en-US" sz="2100">
                <a:solidFill>
                  <a:srgbClr val="FFFFFF"/>
                </a:solidFill>
                <a:latin typeface="Arial"/>
                <a:ea typeface="Arial"/>
                <a:cs typeface="Arial"/>
                <a:sym typeface="Arial"/>
              </a:rPr>
              <a:t>behavi</a:t>
            </a:r>
            <a:r>
              <a:rPr lang="en-US" sz="2100" u="none">
                <a:solidFill>
                  <a:srgbClr val="FFFFFF"/>
                </a:solidFill>
                <a:latin typeface="Arial"/>
                <a:ea typeface="Arial"/>
                <a:cs typeface="Arial"/>
                <a:sym typeface="Arial"/>
              </a:rPr>
              <a:t>o</a:t>
            </a:r>
            <a:r>
              <a:rPr lang="en-US" sz="2100">
                <a:solidFill>
                  <a:srgbClr val="FFFFFF"/>
                </a:solidFill>
                <a:latin typeface="Arial"/>
                <a:ea typeface="Arial"/>
                <a:cs typeface="Arial"/>
                <a:sym typeface="Arial"/>
              </a:rPr>
              <a:t>r (such as test patterns and time spent on each t</a:t>
            </a:r>
            <a:r>
              <a:rPr lang="en-US" sz="2100" u="none">
                <a:solidFill>
                  <a:srgbClr val="FFFFFF"/>
                </a:solidFill>
                <a:latin typeface="Arial"/>
                <a:ea typeface="Arial"/>
                <a:cs typeface="Arial"/>
                <a:sym typeface="Arial"/>
              </a:rPr>
              <a:t>op</a:t>
            </a:r>
            <a:r>
              <a:rPr lang="en-US" sz="2100">
                <a:solidFill>
                  <a:srgbClr val="FFFFFF"/>
                </a:solidFill>
                <a:latin typeface="Arial"/>
                <a:ea typeface="Arial"/>
                <a:cs typeface="Arial"/>
                <a:sym typeface="Arial"/>
              </a:rPr>
              <a:t>ic)—a closed feedback loop.</a:t>
            </a:r>
          </a:p>
          <a:p>
            <a:pPr algn="l">
              <a:lnSpc>
                <a:spcPts val="2771"/>
              </a:lnSpc>
            </a:pPr>
          </a:p>
        </p:txBody>
      </p:sp>
      <p:sp>
        <p:nvSpPr>
          <p:cNvPr name="TextBox 10" id="10"/>
          <p:cNvSpPr txBox="true"/>
          <p:nvPr/>
        </p:nvSpPr>
        <p:spPr>
          <a:xfrm rot="0">
            <a:off x="2045410" y="352513"/>
            <a:ext cx="4543828" cy="1094728"/>
          </a:xfrm>
          <a:prstGeom prst="rect">
            <a:avLst/>
          </a:prstGeom>
        </p:spPr>
        <p:txBody>
          <a:bodyPr anchor="t" rtlCol="false" tIns="0" lIns="0" bIns="0" rIns="0">
            <a:spAutoFit/>
          </a:bodyPr>
          <a:lstStyle/>
          <a:p>
            <a:pPr algn="ctr">
              <a:lnSpc>
                <a:spcPts val="8960"/>
              </a:lnSpc>
            </a:pPr>
            <a:r>
              <a:rPr lang="en-US" sz="6400" b="true">
                <a:solidFill>
                  <a:srgbClr val="FFFFFF"/>
                </a:solidFill>
                <a:latin typeface="Canva Sans Bold"/>
                <a:ea typeface="Canva Sans Bold"/>
                <a:cs typeface="Canva Sans Bold"/>
                <a:sym typeface="Canva Sans Bold"/>
              </a:rPr>
              <a:t>FEATURES</a:t>
            </a:r>
          </a:p>
        </p:txBody>
      </p:sp>
      <p:sp>
        <p:nvSpPr>
          <p:cNvPr name="TextBox 11" id="11"/>
          <p:cNvSpPr txBox="true"/>
          <p:nvPr/>
        </p:nvSpPr>
        <p:spPr>
          <a:xfrm rot="0">
            <a:off x="11433490" y="342988"/>
            <a:ext cx="4124801" cy="1160768"/>
          </a:xfrm>
          <a:prstGeom prst="rect">
            <a:avLst/>
          </a:prstGeom>
        </p:spPr>
        <p:txBody>
          <a:bodyPr anchor="t" rtlCol="false" tIns="0" lIns="0" bIns="0" rIns="0">
            <a:spAutoFit/>
          </a:bodyPr>
          <a:lstStyle/>
          <a:p>
            <a:pPr algn="ctr">
              <a:lnSpc>
                <a:spcPts val="9520"/>
              </a:lnSpc>
            </a:pPr>
            <a:r>
              <a:rPr lang="en-US" sz="6800" b="true">
                <a:solidFill>
                  <a:srgbClr val="FFFFFF"/>
                </a:solidFill>
                <a:latin typeface="Canva Sans Bold"/>
                <a:ea typeface="Canva Sans Bold"/>
                <a:cs typeface="Canva Sans Bold"/>
                <a:sym typeface="Canva Sans Bold"/>
              </a:rPr>
              <a:t>NOVELTY</a:t>
            </a:r>
            <a:r>
              <a:rPr lang="en-US" b="true" sz="6800">
                <a:solidFill>
                  <a:srgbClr val="FFFFFF"/>
                </a:solidFill>
                <a:latin typeface="Canva Sans Bold"/>
                <a:ea typeface="Canva Sans Bold"/>
                <a:cs typeface="Canva Sans Bold"/>
                <a:sym typeface="Canva Sans Bold"/>
              </a:rPr>
              <a:t>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549952" y="-4685052"/>
            <a:ext cx="15357113" cy="19657105"/>
            <a:chOff x="0" y="0"/>
            <a:chExt cx="20476151" cy="26209473"/>
          </a:xfrm>
        </p:grpSpPr>
        <p:sp>
          <p:nvSpPr>
            <p:cNvPr name="Freeform 3" id="3"/>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3"/>
              <a:stretch>
                <a:fillRect l="-22" t="0" r="-22" b="0"/>
              </a:stretch>
            </a:blipFill>
          </p:spPr>
        </p:sp>
      </p:grpSp>
      <p:grpSp>
        <p:nvGrpSpPr>
          <p:cNvPr name="Group 4" id="4"/>
          <p:cNvGrpSpPr>
            <a:grpSpLocks noChangeAspect="true"/>
          </p:cNvGrpSpPr>
          <p:nvPr/>
        </p:nvGrpSpPr>
        <p:grpSpPr>
          <a:xfrm rot="-10798857">
            <a:off x="4794656" y="1282177"/>
            <a:ext cx="7945947" cy="4449731"/>
            <a:chOff x="0" y="0"/>
            <a:chExt cx="10594596" cy="5932975"/>
          </a:xfrm>
        </p:grpSpPr>
        <p:sp>
          <p:nvSpPr>
            <p:cNvPr name="Freeform 5" id="5"/>
            <p:cNvSpPr/>
            <p:nvPr/>
          </p:nvSpPr>
          <p:spPr>
            <a:xfrm flipH="false" flipV="false" rot="0">
              <a:off x="0" y="0"/>
              <a:ext cx="10594594" cy="5932932"/>
            </a:xfrm>
            <a:custGeom>
              <a:avLst/>
              <a:gdLst/>
              <a:ahLst/>
              <a:cxnLst/>
              <a:rect r="r" b="b" t="t" l="l"/>
              <a:pathLst>
                <a:path h="5932932" w="10594594">
                  <a:moveTo>
                    <a:pt x="0" y="0"/>
                  </a:moveTo>
                  <a:lnTo>
                    <a:pt x="10594594" y="0"/>
                  </a:lnTo>
                  <a:lnTo>
                    <a:pt x="10594594" y="5932932"/>
                  </a:lnTo>
                  <a:lnTo>
                    <a:pt x="0" y="5932932"/>
                  </a:lnTo>
                  <a:lnTo>
                    <a:pt x="0" y="0"/>
                  </a:lnTo>
                  <a:close/>
                </a:path>
              </a:pathLst>
            </a:custGeom>
            <a:blipFill>
              <a:blip r:embed="rId4"/>
              <a:stretch>
                <a:fillRect l="0" t="0" r="0" b="-399"/>
              </a:stretch>
            </a:blipFill>
          </p:spPr>
        </p:sp>
      </p:grpSp>
      <p:sp>
        <p:nvSpPr>
          <p:cNvPr name="TextBox 6" id="6"/>
          <p:cNvSpPr txBox="true"/>
          <p:nvPr/>
        </p:nvSpPr>
        <p:spPr>
          <a:xfrm rot="0">
            <a:off x="482239" y="1419265"/>
            <a:ext cx="8623354" cy="8729619"/>
          </a:xfrm>
          <a:prstGeom prst="rect">
            <a:avLst/>
          </a:prstGeom>
        </p:spPr>
        <p:txBody>
          <a:bodyPr anchor="t" rtlCol="false" tIns="0" lIns="0" bIns="0" rIns="0">
            <a:spAutoFit/>
          </a:bodyPr>
          <a:lstStyle/>
          <a:p>
            <a:pPr algn="l">
              <a:lnSpc>
                <a:spcPts val="2901"/>
              </a:lnSpc>
            </a:pPr>
            <a:r>
              <a:rPr lang="en-US" sz="2199" u="sng" b="true">
                <a:solidFill>
                  <a:srgbClr val="FFFFFF"/>
                </a:solidFill>
                <a:latin typeface="Arial Bold"/>
                <a:ea typeface="Arial Bold"/>
                <a:cs typeface="Arial Bold"/>
                <a:sym typeface="Arial Bold"/>
              </a:rPr>
              <a:t>Restricted Access to Datasets</a:t>
            </a:r>
          </a:p>
          <a:p>
            <a:pPr algn="l">
              <a:lnSpc>
                <a:spcPts val="2901"/>
              </a:lnSpc>
            </a:pPr>
            <a:r>
              <a:rPr lang="en-US" sz="2199">
                <a:solidFill>
                  <a:srgbClr val="FFFFFF"/>
                </a:solidFill>
                <a:latin typeface="Arial"/>
                <a:ea typeface="Arial"/>
                <a:cs typeface="Arial"/>
                <a:sym typeface="Arial"/>
              </a:rPr>
              <a:t>The quality of training may be impacted by incomplete, unstructured, or unlabeled previous year question papers (PYQs) that are made publicly available for certain exams.</a:t>
            </a:r>
          </a:p>
          <a:p>
            <a:pPr algn="l">
              <a:lnSpc>
                <a:spcPts val="2901"/>
              </a:lnSpc>
            </a:pPr>
          </a:p>
          <a:p>
            <a:pPr algn="l">
              <a:lnSpc>
                <a:spcPts val="2901"/>
              </a:lnSpc>
            </a:pPr>
            <a:r>
              <a:rPr lang="en-US" b="true" sz="2199" u="sng">
                <a:solidFill>
                  <a:srgbClr val="FFFFFF"/>
                </a:solidFill>
                <a:latin typeface="Arial Bold"/>
                <a:ea typeface="Arial Bold"/>
                <a:cs typeface="Arial Bold"/>
                <a:sym typeface="Arial Bold"/>
              </a:rPr>
              <a:t> Reliance on Cloud APIs</a:t>
            </a:r>
          </a:p>
          <a:p>
            <a:pPr algn="l">
              <a:lnSpc>
                <a:spcPts val="2901"/>
              </a:lnSpc>
            </a:pPr>
            <a:r>
              <a:rPr lang="en-US" sz="2199">
                <a:solidFill>
                  <a:srgbClr val="FFFFFF"/>
                </a:solidFill>
                <a:latin typeface="Arial"/>
                <a:ea typeface="Arial"/>
                <a:cs typeface="Arial"/>
                <a:sym typeface="Arial"/>
              </a:rPr>
              <a:t>For chatbot or NLP tasks, relying on external APIs like OpenAI could result in latency, outages, or expensive costs over time</a:t>
            </a:r>
          </a:p>
          <a:p>
            <a:pPr algn="l">
              <a:lnSpc>
                <a:spcPts val="2901"/>
              </a:lnSpc>
            </a:pPr>
          </a:p>
          <a:p>
            <a:pPr algn="l">
              <a:lnSpc>
                <a:spcPts val="2901"/>
              </a:lnSpc>
            </a:pPr>
            <a:r>
              <a:rPr lang="en-US" b="true" sz="2199" u="sng">
                <a:solidFill>
                  <a:srgbClr val="FFFFFF"/>
                </a:solidFill>
                <a:latin typeface="Arial Bold"/>
                <a:ea typeface="Arial Bold"/>
                <a:cs typeface="Arial Bold"/>
                <a:sym typeface="Arial Bold"/>
              </a:rPr>
              <a:t>Absence</a:t>
            </a:r>
            <a:r>
              <a:rPr lang="en-US" b="true" sz="2199" u="sng">
                <a:solidFill>
                  <a:srgbClr val="FFFFFF"/>
                </a:solidFill>
                <a:latin typeface="Arial Bold"/>
                <a:ea typeface="Arial Bold"/>
                <a:cs typeface="Arial Bold"/>
                <a:sym typeface="Arial Bold"/>
              </a:rPr>
              <a:t> of Human Empathy</a:t>
            </a:r>
          </a:p>
          <a:p>
            <a:pPr algn="l">
              <a:lnSpc>
                <a:spcPts val="2901"/>
              </a:lnSpc>
            </a:pPr>
            <a:r>
              <a:rPr lang="en-US" sz="2199">
                <a:solidFill>
                  <a:srgbClr val="FFFFFF"/>
                </a:solidFill>
                <a:latin typeface="Arial"/>
                <a:ea typeface="Arial"/>
                <a:cs typeface="Arial"/>
                <a:sym typeface="Arial"/>
              </a:rPr>
              <a:t> Because t</a:t>
            </a:r>
            <a:r>
              <a:rPr lang="en-US" sz="2199">
                <a:solidFill>
                  <a:srgbClr val="FFFFFF"/>
                </a:solidFill>
                <a:latin typeface="Arial"/>
                <a:ea typeface="Arial"/>
                <a:cs typeface="Arial"/>
                <a:sym typeface="Arial"/>
              </a:rPr>
              <a:t>he AI tutor lacks emotional intelligence, it is unable to inspire or relate to students in the same way that a human mentor can</a:t>
            </a:r>
          </a:p>
          <a:p>
            <a:pPr algn="l">
              <a:lnSpc>
                <a:spcPts val="2901"/>
              </a:lnSpc>
            </a:pPr>
          </a:p>
          <a:p>
            <a:pPr algn="l">
              <a:lnSpc>
                <a:spcPts val="2901"/>
              </a:lnSpc>
            </a:pPr>
            <a:r>
              <a:rPr lang="en-US" b="true" sz="2199" u="sng">
                <a:solidFill>
                  <a:srgbClr val="FFFFFF"/>
                </a:solidFill>
                <a:latin typeface="Arial Bold"/>
                <a:ea typeface="Arial Bold"/>
                <a:cs typeface="Arial Bold"/>
                <a:sym typeface="Arial Bold"/>
              </a:rPr>
              <a:t> Moodel Inaccuracy for Edge Cases </a:t>
            </a:r>
          </a:p>
          <a:p>
            <a:pPr algn="l">
              <a:lnSpc>
                <a:spcPts val="2901"/>
              </a:lnSpc>
            </a:pPr>
            <a:r>
              <a:rPr lang="en-US" sz="2199">
                <a:solidFill>
                  <a:srgbClr val="FFFFFF"/>
                </a:solidFill>
                <a:latin typeface="Arial"/>
                <a:ea typeface="Arial"/>
                <a:cs typeface="Arial"/>
                <a:sym typeface="Arial"/>
              </a:rPr>
              <a:t>AI-based responses, particularly those provided by chatbots, can occasionally be inaccurate or deceptive, especially when they pertain to open-ended or subjective questions.</a:t>
            </a:r>
          </a:p>
          <a:p>
            <a:pPr algn="l">
              <a:lnSpc>
                <a:spcPts val="2901"/>
              </a:lnSpc>
            </a:pPr>
          </a:p>
          <a:p>
            <a:pPr algn="l">
              <a:lnSpc>
                <a:spcPts val="2901"/>
              </a:lnSpc>
            </a:pPr>
            <a:r>
              <a:rPr lang="en-US" b="true" sz="2199" u="sng">
                <a:solidFill>
                  <a:srgbClr val="FFFFFF"/>
                </a:solidFill>
                <a:latin typeface="Arial Bold"/>
                <a:ea typeface="Arial Bold"/>
                <a:cs typeface="Arial Bold"/>
                <a:sym typeface="Arial Bold"/>
              </a:rPr>
              <a:t>Limitations of Generalization</a:t>
            </a:r>
          </a:p>
          <a:p>
            <a:pPr algn="l">
              <a:lnSpc>
                <a:spcPts val="2901"/>
              </a:lnSpc>
            </a:pPr>
            <a:r>
              <a:rPr lang="en-US" sz="2199">
                <a:solidFill>
                  <a:srgbClr val="FFFFFF"/>
                </a:solidFill>
                <a:latin typeface="Arial"/>
                <a:ea typeface="Arial"/>
                <a:cs typeface="Arial"/>
                <a:sym typeface="Arial"/>
              </a:rPr>
              <a:t> It is necessary to fine-tune the model for each exam because different exam formats may require different models (e.g., multiple-choice versus essay-based).</a:t>
            </a:r>
          </a:p>
          <a:p>
            <a:pPr algn="l">
              <a:lnSpc>
                <a:spcPts val="2903"/>
              </a:lnSpc>
            </a:pPr>
          </a:p>
        </p:txBody>
      </p:sp>
      <p:sp>
        <p:nvSpPr>
          <p:cNvPr name="TextBox 7" id="7"/>
          <p:cNvSpPr txBox="true"/>
          <p:nvPr/>
        </p:nvSpPr>
        <p:spPr>
          <a:xfrm rot="0">
            <a:off x="9336547" y="1419265"/>
            <a:ext cx="8640394" cy="8367669"/>
          </a:xfrm>
          <a:prstGeom prst="rect">
            <a:avLst/>
          </a:prstGeom>
        </p:spPr>
        <p:txBody>
          <a:bodyPr anchor="t" rtlCol="false" tIns="0" lIns="0" bIns="0" rIns="0">
            <a:spAutoFit/>
          </a:bodyPr>
          <a:lstStyle/>
          <a:p>
            <a:pPr algn="l">
              <a:lnSpc>
                <a:spcPts val="2901"/>
              </a:lnSpc>
            </a:pPr>
            <a:r>
              <a:rPr lang="en-US" sz="2199" u="sng" b="true">
                <a:solidFill>
                  <a:srgbClr val="FFFFFF"/>
                </a:solidFill>
                <a:latin typeface="Arial Bold"/>
                <a:ea typeface="Arial Bold"/>
                <a:cs typeface="Arial Bold"/>
                <a:sym typeface="Arial Bold"/>
              </a:rPr>
              <a:t> Absence of Labeled Data of High Quality</a:t>
            </a:r>
          </a:p>
          <a:p>
            <a:pPr algn="l">
              <a:lnSpc>
                <a:spcPts val="2901"/>
              </a:lnSpc>
            </a:pPr>
            <a:r>
              <a:rPr lang="en-US" sz="2199">
                <a:solidFill>
                  <a:srgbClr val="FFFFFF"/>
                </a:solidFill>
                <a:latin typeface="Arial"/>
                <a:ea typeface="Arial"/>
                <a:cs typeface="Arial"/>
                <a:sym typeface="Arial"/>
              </a:rPr>
              <a:t>The adaptive engine and smart test generator might not function correctly if the questions are not properly tagged by topic and difficulty.</a:t>
            </a:r>
          </a:p>
          <a:p>
            <a:pPr algn="l">
              <a:lnSpc>
                <a:spcPts val="2901"/>
              </a:lnSpc>
              <a:spcBef>
                <a:spcPct val="0"/>
              </a:spcBef>
            </a:pPr>
          </a:p>
          <a:p>
            <a:pPr algn="l">
              <a:lnSpc>
                <a:spcPts val="2901"/>
              </a:lnSpc>
              <a:spcBef>
                <a:spcPct val="0"/>
              </a:spcBef>
            </a:pPr>
            <a:r>
              <a:rPr lang="en-US" b="true" sz="2199" u="sng">
                <a:solidFill>
                  <a:srgbClr val="FFFFFF"/>
                </a:solidFill>
                <a:latin typeface="Arial Bold"/>
                <a:ea typeface="Arial Bold"/>
                <a:cs typeface="Arial Bold"/>
                <a:sym typeface="Arial Bold"/>
              </a:rPr>
              <a:t>Feedback that is inaccurate or damaging</a:t>
            </a:r>
          </a:p>
          <a:p>
            <a:pPr algn="l">
              <a:lnSpc>
                <a:spcPts val="2901"/>
              </a:lnSpc>
              <a:spcBef>
                <a:spcPct val="0"/>
              </a:spcBef>
            </a:pPr>
            <a:r>
              <a:rPr lang="en-US" sz="2199">
                <a:solidFill>
                  <a:srgbClr val="FFFFFF"/>
                </a:solidFill>
                <a:latin typeface="Arial"/>
                <a:ea typeface="Arial"/>
                <a:cs typeface="Arial"/>
                <a:sym typeface="Arial"/>
              </a:rPr>
              <a:t>The student's confidence and readiness may suffer if the AI provides incorrect test recommendations or explanations</a:t>
            </a:r>
          </a:p>
          <a:p>
            <a:pPr algn="l">
              <a:lnSpc>
                <a:spcPts val="2901"/>
              </a:lnSpc>
              <a:spcBef>
                <a:spcPct val="0"/>
              </a:spcBef>
            </a:pPr>
          </a:p>
          <a:p>
            <a:pPr algn="l">
              <a:lnSpc>
                <a:spcPts val="2901"/>
              </a:lnSpc>
              <a:spcBef>
                <a:spcPct val="0"/>
              </a:spcBef>
            </a:pPr>
            <a:r>
              <a:rPr lang="en-US" b="true" sz="2199" u="sng">
                <a:solidFill>
                  <a:srgbClr val="FFFFFF"/>
                </a:solidFill>
                <a:latin typeface="Arial Bold"/>
                <a:ea typeface="Arial Bold"/>
                <a:cs typeface="Arial Bold"/>
                <a:sym typeface="Arial Bold"/>
              </a:rPr>
              <a:t>R</a:t>
            </a:r>
            <a:r>
              <a:rPr lang="en-US" b="true" sz="2199" u="sng">
                <a:solidFill>
                  <a:srgbClr val="FFFFFF"/>
                </a:solidFill>
                <a:latin typeface="Arial Bold"/>
                <a:ea typeface="Arial Bold"/>
                <a:cs typeface="Arial Bold"/>
                <a:sym typeface="Arial Bold"/>
              </a:rPr>
              <a:t>isks to Data Security and Privacy</a:t>
            </a:r>
          </a:p>
          <a:p>
            <a:pPr algn="l">
              <a:lnSpc>
                <a:spcPts val="2901"/>
              </a:lnSpc>
              <a:spcBef>
                <a:spcPct val="0"/>
              </a:spcBef>
            </a:pPr>
            <a:r>
              <a:rPr lang="en-US" sz="2199">
                <a:solidFill>
                  <a:srgbClr val="FFFFFF"/>
                </a:solidFill>
                <a:latin typeface="Arial"/>
                <a:ea typeface="Arial"/>
                <a:cs typeface="Arial"/>
                <a:sym typeface="Arial"/>
              </a:rPr>
              <a:t>trong encryption and adherence to data protection regulations, such as the GDPR, are necessary when storing sensitive student data, such as test results and performance.</a:t>
            </a:r>
          </a:p>
          <a:p>
            <a:pPr algn="l">
              <a:lnSpc>
                <a:spcPts val="2901"/>
              </a:lnSpc>
              <a:spcBef>
                <a:spcPct val="0"/>
              </a:spcBef>
            </a:pPr>
          </a:p>
          <a:p>
            <a:pPr algn="l">
              <a:lnSpc>
                <a:spcPts val="2901"/>
              </a:lnSpc>
              <a:spcBef>
                <a:spcPct val="0"/>
              </a:spcBef>
            </a:pPr>
            <a:r>
              <a:rPr lang="en-US" b="true" sz="2199" u="sng">
                <a:solidFill>
                  <a:srgbClr val="FFFFFF"/>
                </a:solidFill>
                <a:latin typeface="Arial Bold"/>
                <a:ea typeface="Arial Bold"/>
                <a:cs typeface="Arial Bold"/>
                <a:sym typeface="Arial Bold"/>
              </a:rPr>
              <a:t>B</a:t>
            </a:r>
            <a:r>
              <a:rPr lang="en-US" b="true" sz="2199" u="sng">
                <a:solidFill>
                  <a:srgbClr val="FFFFFF"/>
                </a:solidFill>
                <a:latin typeface="Arial Bold"/>
                <a:ea typeface="Arial Bold"/>
                <a:cs typeface="Arial Bold"/>
                <a:sym typeface="Arial Bold"/>
              </a:rPr>
              <a:t>ottlenecks in Scalability</a:t>
            </a:r>
          </a:p>
          <a:p>
            <a:pPr algn="l">
              <a:lnSpc>
                <a:spcPts val="2901"/>
              </a:lnSpc>
              <a:spcBef>
                <a:spcPct val="0"/>
              </a:spcBef>
            </a:pPr>
            <a:r>
              <a:rPr lang="en-US" sz="2199">
                <a:solidFill>
                  <a:srgbClr val="FFFFFF"/>
                </a:solidFill>
                <a:latin typeface="Arial"/>
                <a:ea typeface="Arial"/>
                <a:cs typeface="Arial"/>
                <a:sym typeface="Arial"/>
              </a:rPr>
              <a:t>If infrastructure is not appropriately optimized, real-time adaptive testing and chatbot responsiveness may deteriorate as user volume rises.</a:t>
            </a:r>
          </a:p>
          <a:p>
            <a:pPr algn="l">
              <a:lnSpc>
                <a:spcPts val="2901"/>
              </a:lnSpc>
              <a:spcBef>
                <a:spcPct val="0"/>
              </a:spcBef>
            </a:pPr>
          </a:p>
          <a:p>
            <a:pPr algn="l">
              <a:lnSpc>
                <a:spcPts val="2901"/>
              </a:lnSpc>
              <a:spcBef>
                <a:spcPct val="0"/>
              </a:spcBef>
            </a:pPr>
            <a:r>
              <a:rPr lang="en-US" b="true" sz="2199" u="sng">
                <a:solidFill>
                  <a:srgbClr val="FFFFFF"/>
                </a:solidFill>
                <a:latin typeface="Arial Bold"/>
                <a:ea typeface="Arial Bold"/>
                <a:cs typeface="Arial Bold"/>
                <a:sym typeface="Arial Bold"/>
              </a:rPr>
              <a:t> Expensive Model Inference</a:t>
            </a:r>
          </a:p>
          <a:p>
            <a:pPr algn="l">
              <a:lnSpc>
                <a:spcPts val="2903"/>
              </a:lnSpc>
              <a:spcBef>
                <a:spcPct val="0"/>
              </a:spcBef>
            </a:pPr>
            <a:r>
              <a:rPr lang="en-US" sz="2199">
                <a:solidFill>
                  <a:srgbClr val="FFFFFF"/>
                </a:solidFill>
                <a:latin typeface="Arial"/>
                <a:ea typeface="Arial"/>
                <a:cs typeface="Arial"/>
                <a:sym typeface="Arial"/>
              </a:rPr>
              <a:t>L</a:t>
            </a:r>
            <a:r>
              <a:rPr lang="en-US" sz="2199">
                <a:solidFill>
                  <a:srgbClr val="FFFFFF"/>
                </a:solidFill>
                <a:latin typeface="Arial"/>
                <a:ea typeface="Arial"/>
                <a:cs typeface="Arial"/>
                <a:sym typeface="Arial"/>
              </a:rPr>
              <a:t>arge NLP models (such as BERT/GPT) may be computationally demanding and unprofitable for free-tier platforms to run in real-time for each user query.</a:t>
            </a:r>
          </a:p>
        </p:txBody>
      </p:sp>
      <p:sp>
        <p:nvSpPr>
          <p:cNvPr name="TextBox 8" id="8"/>
          <p:cNvSpPr txBox="true"/>
          <p:nvPr/>
        </p:nvSpPr>
        <p:spPr>
          <a:xfrm rot="0">
            <a:off x="2751681" y="313638"/>
            <a:ext cx="4544497" cy="1011024"/>
          </a:xfrm>
          <a:prstGeom prst="rect">
            <a:avLst/>
          </a:prstGeom>
        </p:spPr>
        <p:txBody>
          <a:bodyPr anchor="t" rtlCol="false" tIns="0" lIns="0" bIns="0" rIns="0">
            <a:spAutoFit/>
          </a:bodyPr>
          <a:lstStyle/>
          <a:p>
            <a:pPr algn="ctr">
              <a:lnSpc>
                <a:spcPts val="8324"/>
              </a:lnSpc>
            </a:pPr>
            <a:r>
              <a:rPr lang="en-US" sz="5945" b="true">
                <a:solidFill>
                  <a:srgbClr val="FFFFFF"/>
                </a:solidFill>
                <a:latin typeface="Canva Sans Bold"/>
                <a:ea typeface="Canva Sans Bold"/>
                <a:cs typeface="Canva Sans Bold"/>
                <a:sym typeface="Canva Sans Bold"/>
              </a:rPr>
              <a:t>DRAWB</a:t>
            </a:r>
            <a:r>
              <a:rPr lang="en-US" b="true" sz="5945">
                <a:solidFill>
                  <a:srgbClr val="FFFFFF"/>
                </a:solidFill>
                <a:latin typeface="Canva Sans Bold"/>
                <a:ea typeface="Canva Sans Bold"/>
                <a:cs typeface="Canva Sans Bold"/>
                <a:sym typeface="Canva Sans Bold"/>
              </a:rPr>
              <a:t>ACK </a:t>
            </a:r>
          </a:p>
        </p:txBody>
      </p:sp>
      <p:sp>
        <p:nvSpPr>
          <p:cNvPr name="TextBox 9" id="9"/>
          <p:cNvSpPr txBox="true"/>
          <p:nvPr/>
        </p:nvSpPr>
        <p:spPr>
          <a:xfrm rot="0">
            <a:off x="10489221" y="271166"/>
            <a:ext cx="6301383" cy="1009690"/>
          </a:xfrm>
          <a:prstGeom prst="rect">
            <a:avLst/>
          </a:prstGeom>
        </p:spPr>
        <p:txBody>
          <a:bodyPr anchor="t" rtlCol="false" tIns="0" lIns="0" bIns="0" rIns="0">
            <a:spAutoFit/>
          </a:bodyPr>
          <a:lstStyle/>
          <a:p>
            <a:pPr algn="ctr">
              <a:lnSpc>
                <a:spcPts val="8397"/>
              </a:lnSpc>
            </a:pPr>
            <a:r>
              <a:rPr lang="en-US" sz="5998" b="true">
                <a:solidFill>
                  <a:srgbClr val="FFFFFF"/>
                </a:solidFill>
                <a:latin typeface="Canva Sans Bold"/>
                <a:ea typeface="Canva Sans Bold"/>
                <a:cs typeface="Canva Sans Bold"/>
                <a:sym typeface="Canva Sans Bold"/>
              </a:rPr>
              <a:t>SHOWSTOPPERS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549952" y="-4685052"/>
            <a:ext cx="15357113" cy="19657105"/>
            <a:chOff x="0" y="0"/>
            <a:chExt cx="20476151" cy="26209473"/>
          </a:xfrm>
        </p:grpSpPr>
        <p:sp>
          <p:nvSpPr>
            <p:cNvPr name="Freeform 3" id="3"/>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3"/>
              <a:stretch>
                <a:fillRect l="-22" t="0" r="-22" b="0"/>
              </a:stretch>
            </a:blipFill>
          </p:spPr>
        </p:sp>
      </p:grpSp>
      <p:grpSp>
        <p:nvGrpSpPr>
          <p:cNvPr name="Group 4" id="4"/>
          <p:cNvGrpSpPr/>
          <p:nvPr/>
        </p:nvGrpSpPr>
        <p:grpSpPr>
          <a:xfrm rot="-5400000">
            <a:off x="1702352" y="-4532652"/>
            <a:ext cx="15357113" cy="19657105"/>
            <a:chOff x="0" y="0"/>
            <a:chExt cx="20476151" cy="26209473"/>
          </a:xfrm>
        </p:grpSpPr>
        <p:sp>
          <p:nvSpPr>
            <p:cNvPr name="Freeform 5" id="5"/>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4"/>
              <a:stretch>
                <a:fillRect l="-22" t="0" r="-22" b="0"/>
              </a:stretch>
            </a:blipFill>
          </p:spPr>
        </p:sp>
      </p:grpSp>
      <p:grpSp>
        <p:nvGrpSpPr>
          <p:cNvPr name="Group 6" id="6"/>
          <p:cNvGrpSpPr>
            <a:grpSpLocks noChangeAspect="true"/>
          </p:cNvGrpSpPr>
          <p:nvPr/>
        </p:nvGrpSpPr>
        <p:grpSpPr>
          <a:xfrm rot="-10798857">
            <a:off x="4832756" y="2189386"/>
            <a:ext cx="7945947" cy="4449731"/>
            <a:chOff x="0" y="0"/>
            <a:chExt cx="10594596" cy="5932975"/>
          </a:xfrm>
        </p:grpSpPr>
        <p:sp>
          <p:nvSpPr>
            <p:cNvPr name="Freeform 7" id="7"/>
            <p:cNvSpPr/>
            <p:nvPr/>
          </p:nvSpPr>
          <p:spPr>
            <a:xfrm flipH="false" flipV="false" rot="0">
              <a:off x="0" y="0"/>
              <a:ext cx="10594594" cy="5932932"/>
            </a:xfrm>
            <a:custGeom>
              <a:avLst/>
              <a:gdLst/>
              <a:ahLst/>
              <a:cxnLst/>
              <a:rect r="r" b="b" t="t" l="l"/>
              <a:pathLst>
                <a:path h="5932932" w="10594594">
                  <a:moveTo>
                    <a:pt x="0" y="0"/>
                  </a:moveTo>
                  <a:lnTo>
                    <a:pt x="10594594" y="0"/>
                  </a:lnTo>
                  <a:lnTo>
                    <a:pt x="10594594" y="5932932"/>
                  </a:lnTo>
                  <a:lnTo>
                    <a:pt x="0" y="5932932"/>
                  </a:lnTo>
                  <a:lnTo>
                    <a:pt x="0" y="0"/>
                  </a:lnTo>
                  <a:close/>
                </a:path>
              </a:pathLst>
            </a:custGeom>
            <a:blipFill>
              <a:blip r:embed="rId5"/>
              <a:stretch>
                <a:fillRect l="0" t="0" r="0" b="-399"/>
              </a:stretch>
            </a:blipFill>
          </p:spPr>
        </p:sp>
      </p:grpSp>
      <p:sp>
        <p:nvSpPr>
          <p:cNvPr name="TextBox 8" id="8"/>
          <p:cNvSpPr txBox="true"/>
          <p:nvPr/>
        </p:nvSpPr>
        <p:spPr>
          <a:xfrm rot="0">
            <a:off x="4663116" y="1517387"/>
            <a:ext cx="9130784" cy="1150857"/>
          </a:xfrm>
          <a:prstGeom prst="rect">
            <a:avLst/>
          </a:prstGeom>
        </p:spPr>
        <p:txBody>
          <a:bodyPr anchor="t" rtlCol="false" tIns="0" lIns="0" bIns="0" rIns="0">
            <a:spAutoFit/>
          </a:bodyPr>
          <a:lstStyle/>
          <a:p>
            <a:pPr algn="ctr">
              <a:lnSpc>
                <a:spcPts val="8397"/>
              </a:lnSpc>
            </a:pPr>
            <a:r>
              <a:rPr lang="en-US" b="true" sz="6361">
                <a:solidFill>
                  <a:srgbClr val="FFFFFF"/>
                </a:solidFill>
                <a:latin typeface="Arial Bold"/>
                <a:ea typeface="Arial Bold"/>
                <a:cs typeface="Arial Bold"/>
                <a:sym typeface="Arial Bold"/>
              </a:rPr>
              <a:t>CODE MARVELS</a:t>
            </a:r>
          </a:p>
        </p:txBody>
      </p:sp>
      <p:sp>
        <p:nvSpPr>
          <p:cNvPr name="TextBox 9" id="9"/>
          <p:cNvSpPr txBox="true"/>
          <p:nvPr/>
        </p:nvSpPr>
        <p:spPr>
          <a:xfrm rot="0">
            <a:off x="1250338" y="2998203"/>
            <a:ext cx="15110783" cy="5936727"/>
          </a:xfrm>
          <a:prstGeom prst="rect">
            <a:avLst/>
          </a:prstGeom>
        </p:spPr>
        <p:txBody>
          <a:bodyPr anchor="t" rtlCol="false" tIns="0" lIns="0" bIns="0" rIns="0">
            <a:spAutoFit/>
          </a:bodyPr>
          <a:lstStyle/>
          <a:p>
            <a:pPr algn="just" marL="946429" indent="-473214" lvl="1">
              <a:lnSpc>
                <a:spcPts val="5839"/>
              </a:lnSpc>
              <a:buFont typeface="Arial"/>
              <a:buChar char="•"/>
            </a:pPr>
            <a:r>
              <a:rPr lang="en-US" b="true" sz="4383">
                <a:solidFill>
                  <a:srgbClr val="FFFFFF"/>
                </a:solidFill>
                <a:latin typeface="Arial Bold"/>
                <a:ea typeface="Arial Bold"/>
                <a:cs typeface="Arial Bold"/>
                <a:sym typeface="Arial Bold"/>
              </a:rPr>
              <a:t>Anika Singh</a:t>
            </a:r>
          </a:p>
          <a:p>
            <a:pPr algn="just">
              <a:lnSpc>
                <a:spcPts val="5839"/>
              </a:lnSpc>
            </a:pPr>
            <a:r>
              <a:rPr lang="en-US" sz="4383" b="true">
                <a:solidFill>
                  <a:srgbClr val="FFFFFF"/>
                </a:solidFill>
                <a:latin typeface="Arial Bold"/>
                <a:ea typeface="Arial Bold"/>
                <a:cs typeface="Arial Bold"/>
                <a:sym typeface="Arial Bold"/>
              </a:rPr>
              <a:t>(anika.rbs@gmail.com, +91-9872131723)</a:t>
            </a:r>
          </a:p>
          <a:p>
            <a:pPr algn="just" marL="946429" indent="-473214" lvl="1">
              <a:lnSpc>
                <a:spcPts val="5839"/>
              </a:lnSpc>
              <a:buFont typeface="Arial"/>
              <a:buChar char="•"/>
            </a:pPr>
            <a:r>
              <a:rPr lang="en-US" b="true" sz="4383">
                <a:solidFill>
                  <a:srgbClr val="FFFFFF"/>
                </a:solidFill>
                <a:latin typeface="Arial Bold"/>
                <a:ea typeface="Arial Bold"/>
                <a:cs typeface="Arial Bold"/>
                <a:sym typeface="Arial Bold"/>
              </a:rPr>
              <a:t>Arjun Chauhan</a:t>
            </a:r>
          </a:p>
          <a:p>
            <a:pPr algn="just">
              <a:lnSpc>
                <a:spcPts val="5839"/>
              </a:lnSpc>
            </a:pPr>
            <a:r>
              <a:rPr lang="en-US" sz="4383" b="true">
                <a:solidFill>
                  <a:srgbClr val="FFFFFF"/>
                </a:solidFill>
                <a:latin typeface="Arial Bold"/>
                <a:ea typeface="Arial Bold"/>
                <a:cs typeface="Arial Bold"/>
                <a:sym typeface="Arial Bold"/>
              </a:rPr>
              <a:t>(chauhanarjun177@gmail.com, +91-9467751363)</a:t>
            </a:r>
          </a:p>
          <a:p>
            <a:pPr algn="l" marL="946429" indent="-473214" lvl="1">
              <a:lnSpc>
                <a:spcPts val="5839"/>
              </a:lnSpc>
              <a:buFont typeface="Arial"/>
              <a:buChar char="•"/>
            </a:pPr>
            <a:r>
              <a:rPr lang="en-US" b="true" sz="4383">
                <a:solidFill>
                  <a:srgbClr val="FFFFFF"/>
                </a:solidFill>
                <a:latin typeface="Arial Bold"/>
                <a:ea typeface="Arial Bold"/>
                <a:cs typeface="Arial Bold"/>
                <a:sym typeface="Arial Bold"/>
              </a:rPr>
              <a:t>Inderpreet Kaur</a:t>
            </a:r>
          </a:p>
          <a:p>
            <a:pPr algn="just">
              <a:lnSpc>
                <a:spcPts val="5839"/>
              </a:lnSpc>
            </a:pPr>
            <a:r>
              <a:rPr lang="en-US" sz="4383" b="true">
                <a:solidFill>
                  <a:srgbClr val="FFFFFF"/>
                </a:solidFill>
                <a:latin typeface="Arial Bold"/>
                <a:ea typeface="Arial Bold"/>
                <a:cs typeface="Arial Bold"/>
                <a:sym typeface="Arial Bold"/>
              </a:rPr>
              <a:t>(inderpreetkaurr08@gmail.com, +91-9465296851)</a:t>
            </a:r>
          </a:p>
          <a:p>
            <a:pPr algn="just" marL="946429" indent="-473214" lvl="1">
              <a:lnSpc>
                <a:spcPts val="5839"/>
              </a:lnSpc>
              <a:buFont typeface="Arial"/>
              <a:buChar char="•"/>
            </a:pPr>
            <a:r>
              <a:rPr lang="en-US" b="true" sz="4383">
                <a:solidFill>
                  <a:srgbClr val="FFFFFF"/>
                </a:solidFill>
                <a:latin typeface="Arial Bold"/>
                <a:ea typeface="Arial Bold"/>
                <a:cs typeface="Arial Bold"/>
                <a:sym typeface="Arial Bold"/>
              </a:rPr>
              <a:t>Chitrabhanu Srivastava</a:t>
            </a:r>
          </a:p>
          <a:p>
            <a:pPr algn="just">
              <a:lnSpc>
                <a:spcPts val="5839"/>
              </a:lnSpc>
            </a:pPr>
            <a:r>
              <a:rPr lang="en-US" b="true" sz="4383">
                <a:solidFill>
                  <a:srgbClr val="FFFFFF"/>
                </a:solidFill>
                <a:latin typeface="Arial Bold"/>
                <a:ea typeface="Arial Bold"/>
                <a:cs typeface="Arial Bold"/>
                <a:sym typeface="Arial Bold"/>
              </a:rPr>
              <a:t>(bhannuu2031@gmail.com, +91-9478221898)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549952" y="-4685052"/>
            <a:ext cx="15357113" cy="19657105"/>
            <a:chOff x="0" y="0"/>
            <a:chExt cx="20476151" cy="26209473"/>
          </a:xfrm>
        </p:grpSpPr>
        <p:sp>
          <p:nvSpPr>
            <p:cNvPr name="Freeform 3" id="3"/>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3"/>
              <a:stretch>
                <a:fillRect l="-22" t="0" r="-22" b="0"/>
              </a:stretch>
            </a:blipFill>
          </p:spPr>
        </p:sp>
      </p:grpSp>
      <p:grpSp>
        <p:nvGrpSpPr>
          <p:cNvPr name="Group 4" id="4"/>
          <p:cNvGrpSpPr/>
          <p:nvPr/>
        </p:nvGrpSpPr>
        <p:grpSpPr>
          <a:xfrm rot="-5400000">
            <a:off x="1549952" y="-3438857"/>
            <a:ext cx="15357113" cy="19657105"/>
            <a:chOff x="0" y="0"/>
            <a:chExt cx="20476151" cy="26209473"/>
          </a:xfrm>
        </p:grpSpPr>
        <p:sp>
          <p:nvSpPr>
            <p:cNvPr name="Freeform 5" id="5"/>
            <p:cNvSpPr/>
            <p:nvPr/>
          </p:nvSpPr>
          <p:spPr>
            <a:xfrm flipH="false" flipV="false" rot="0">
              <a:off x="0" y="0"/>
              <a:ext cx="20476211" cy="26209498"/>
            </a:xfrm>
            <a:custGeom>
              <a:avLst/>
              <a:gdLst/>
              <a:ahLst/>
              <a:cxnLst/>
              <a:rect r="r" b="b" t="t" l="l"/>
              <a:pathLst>
                <a:path h="26209498" w="20476211">
                  <a:moveTo>
                    <a:pt x="0" y="0"/>
                  </a:moveTo>
                  <a:lnTo>
                    <a:pt x="20476211" y="0"/>
                  </a:lnTo>
                  <a:lnTo>
                    <a:pt x="20476211" y="26209498"/>
                  </a:lnTo>
                  <a:lnTo>
                    <a:pt x="0" y="26209498"/>
                  </a:lnTo>
                  <a:lnTo>
                    <a:pt x="0" y="0"/>
                  </a:lnTo>
                  <a:close/>
                </a:path>
              </a:pathLst>
            </a:custGeom>
            <a:blipFill>
              <a:blip r:embed="rId4"/>
              <a:stretch>
                <a:fillRect l="-22" t="0" r="-22" b="0"/>
              </a:stretch>
            </a:blipFill>
          </p:spPr>
        </p:sp>
      </p:grpSp>
      <p:grpSp>
        <p:nvGrpSpPr>
          <p:cNvPr name="Group 6" id="6"/>
          <p:cNvGrpSpPr>
            <a:grpSpLocks noChangeAspect="true"/>
          </p:cNvGrpSpPr>
          <p:nvPr/>
        </p:nvGrpSpPr>
        <p:grpSpPr>
          <a:xfrm rot="-10798857">
            <a:off x="4832696" y="2189493"/>
            <a:ext cx="8590832" cy="4810866"/>
            <a:chOff x="0" y="0"/>
            <a:chExt cx="11454443" cy="6414488"/>
          </a:xfrm>
        </p:grpSpPr>
        <p:sp>
          <p:nvSpPr>
            <p:cNvPr name="Freeform 7" id="7"/>
            <p:cNvSpPr/>
            <p:nvPr/>
          </p:nvSpPr>
          <p:spPr>
            <a:xfrm flipH="false" flipV="false" rot="0">
              <a:off x="0" y="0"/>
              <a:ext cx="11454384" cy="6414516"/>
            </a:xfrm>
            <a:custGeom>
              <a:avLst/>
              <a:gdLst/>
              <a:ahLst/>
              <a:cxnLst/>
              <a:rect r="r" b="b" t="t" l="l"/>
              <a:pathLst>
                <a:path h="6414516" w="11454384">
                  <a:moveTo>
                    <a:pt x="0" y="0"/>
                  </a:moveTo>
                  <a:lnTo>
                    <a:pt x="11454384" y="0"/>
                  </a:lnTo>
                  <a:lnTo>
                    <a:pt x="11454384" y="6414516"/>
                  </a:lnTo>
                  <a:lnTo>
                    <a:pt x="0" y="6414516"/>
                  </a:lnTo>
                  <a:lnTo>
                    <a:pt x="0" y="0"/>
                  </a:lnTo>
                  <a:close/>
                </a:path>
              </a:pathLst>
            </a:custGeom>
            <a:blipFill>
              <a:blip r:embed="rId5"/>
              <a:stretch>
                <a:fillRect l="0" t="0" r="0" b="-398"/>
              </a:stretch>
            </a:blipFill>
          </p:spPr>
        </p:sp>
      </p:grpSp>
      <p:sp>
        <p:nvSpPr>
          <p:cNvPr name="TextBox 8" id="8"/>
          <p:cNvSpPr txBox="true"/>
          <p:nvPr/>
        </p:nvSpPr>
        <p:spPr>
          <a:xfrm rot="0">
            <a:off x="3226250" y="1449461"/>
            <a:ext cx="11803723" cy="6547194"/>
          </a:xfrm>
          <a:prstGeom prst="rect">
            <a:avLst/>
          </a:prstGeom>
        </p:spPr>
        <p:txBody>
          <a:bodyPr anchor="t" rtlCol="false" tIns="0" lIns="0" bIns="0" rIns="0">
            <a:spAutoFit/>
          </a:bodyPr>
          <a:lstStyle/>
          <a:p>
            <a:pPr algn="ctr">
              <a:lnSpc>
                <a:spcPts val="26239"/>
              </a:lnSpc>
            </a:pPr>
            <a:r>
              <a:rPr lang="en-US" sz="19014">
                <a:solidFill>
                  <a:srgbClr val="FFFFFF"/>
                </a:solidFill>
                <a:latin typeface="Graduate"/>
                <a:ea typeface="Graduate"/>
                <a:cs typeface="Graduate"/>
                <a:sym typeface="Graduate"/>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DAGsNjR93Ak</dc:identifier>
  <dcterms:modified xsi:type="dcterms:W3CDTF">2011-08-01T06:04:30Z</dcterms:modified>
  <cp:revision>1</cp:revision>
  <dc:title>Hack Orbit.pptx</dc:title>
</cp:coreProperties>
</file>

<file path=docProps/thumbnail.jpeg>
</file>